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68" r:id="rId2"/>
  </p:sldMasterIdLst>
  <p:notesMasterIdLst>
    <p:notesMasterId r:id="rId4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301" r:id="rId44"/>
    <p:sldId id="298" r:id="rId45"/>
    <p:sldId id="299" r:id="rId46"/>
    <p:sldId id="300" r:id="rId4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2" roundtripDataSignature="AMtx7mjfQaCWupd8A1M4aRiXPrQzIiFRv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B44A43D-33B9-49A4-8D0A-DC57BA4B51DE}">
  <a:tblStyle styleId="{8B44A43D-33B9-49A4-8D0A-DC57BA4B51D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3290466-97D6-4147-B274-2904C96E111E}"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AECE6"/>
          </a:solidFill>
        </a:fill>
      </a:tcStyle>
    </a:wholeTbl>
    <a:band1H>
      <a:tcTxStyle/>
      <a:tcStyle>
        <a:tcBdr/>
        <a:fill>
          <a:solidFill>
            <a:srgbClr val="F5D8CA"/>
          </a:solidFill>
        </a:fill>
      </a:tcStyle>
    </a:band1H>
    <a:band2H>
      <a:tcTxStyle/>
      <a:tcStyle>
        <a:tcBdr/>
      </a:tcStyle>
    </a:band2H>
    <a:band1V>
      <a:tcTxStyle/>
      <a:tcStyle>
        <a:tcBdr/>
        <a:fill>
          <a:solidFill>
            <a:srgbClr val="F5D8C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12019\Desktop\Citi%20Bike%20Data\Monthly%20Counts%20Aggregat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2019\Desktop\Citi%20Bike%20Data\Monthly%20Counts%20Aggregat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12019\Desktop\Citi%20Bike%20Data\Monthly%20Counts%20Aggregat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12019\Desktop\Citi%20Bike%20Data\Monthly%20Counts%20Aggregate.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Sheet4!$B$1</c:f>
              <c:strCache>
                <c:ptCount val="1"/>
                <c:pt idx="0">
                  <c:v>Stations</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Sheet4!$A$2:$A$97</c:f>
              <c:numCache>
                <c:formatCode>mmm\-yy</c:formatCode>
                <c:ptCount val="96"/>
                <c:pt idx="0">
                  <c:v>41426</c:v>
                </c:pt>
                <c:pt idx="1">
                  <c:v>41456</c:v>
                </c:pt>
                <c:pt idx="2">
                  <c:v>41487</c:v>
                </c:pt>
                <c:pt idx="3">
                  <c:v>41518</c:v>
                </c:pt>
                <c:pt idx="4">
                  <c:v>41548</c:v>
                </c:pt>
                <c:pt idx="5">
                  <c:v>41579</c:v>
                </c:pt>
                <c:pt idx="6">
                  <c:v>41609</c:v>
                </c:pt>
                <c:pt idx="7">
                  <c:v>41640</c:v>
                </c:pt>
                <c:pt idx="8">
                  <c:v>41671</c:v>
                </c:pt>
                <c:pt idx="9">
                  <c:v>41699</c:v>
                </c:pt>
                <c:pt idx="10">
                  <c:v>41730</c:v>
                </c:pt>
                <c:pt idx="11">
                  <c:v>41760</c:v>
                </c:pt>
                <c:pt idx="12">
                  <c:v>41791</c:v>
                </c:pt>
                <c:pt idx="13">
                  <c:v>41821</c:v>
                </c:pt>
                <c:pt idx="14">
                  <c:v>41852</c:v>
                </c:pt>
                <c:pt idx="15">
                  <c:v>41883</c:v>
                </c:pt>
                <c:pt idx="16">
                  <c:v>41913</c:v>
                </c:pt>
                <c:pt idx="17">
                  <c:v>41944</c:v>
                </c:pt>
                <c:pt idx="18">
                  <c:v>41974</c:v>
                </c:pt>
                <c:pt idx="19">
                  <c:v>42005</c:v>
                </c:pt>
                <c:pt idx="20">
                  <c:v>42036</c:v>
                </c:pt>
                <c:pt idx="21">
                  <c:v>42064</c:v>
                </c:pt>
                <c:pt idx="22">
                  <c:v>42095</c:v>
                </c:pt>
                <c:pt idx="23">
                  <c:v>42125</c:v>
                </c:pt>
                <c:pt idx="24">
                  <c:v>42156</c:v>
                </c:pt>
                <c:pt idx="25">
                  <c:v>42186</c:v>
                </c:pt>
                <c:pt idx="26">
                  <c:v>42217</c:v>
                </c:pt>
                <c:pt idx="27">
                  <c:v>42248</c:v>
                </c:pt>
                <c:pt idx="28">
                  <c:v>42278</c:v>
                </c:pt>
                <c:pt idx="29">
                  <c:v>42309</c:v>
                </c:pt>
                <c:pt idx="30">
                  <c:v>42339</c:v>
                </c:pt>
                <c:pt idx="31">
                  <c:v>42370</c:v>
                </c:pt>
                <c:pt idx="32">
                  <c:v>42401</c:v>
                </c:pt>
                <c:pt idx="33">
                  <c:v>42430</c:v>
                </c:pt>
                <c:pt idx="34">
                  <c:v>42461</c:v>
                </c:pt>
                <c:pt idx="35">
                  <c:v>42491</c:v>
                </c:pt>
                <c:pt idx="36">
                  <c:v>42522</c:v>
                </c:pt>
                <c:pt idx="37">
                  <c:v>42552</c:v>
                </c:pt>
                <c:pt idx="38">
                  <c:v>42583</c:v>
                </c:pt>
                <c:pt idx="39">
                  <c:v>42614</c:v>
                </c:pt>
                <c:pt idx="40">
                  <c:v>42644</c:v>
                </c:pt>
                <c:pt idx="41">
                  <c:v>42675</c:v>
                </c:pt>
                <c:pt idx="42">
                  <c:v>42705</c:v>
                </c:pt>
                <c:pt idx="43">
                  <c:v>42736</c:v>
                </c:pt>
                <c:pt idx="44">
                  <c:v>42767</c:v>
                </c:pt>
                <c:pt idx="45">
                  <c:v>42795</c:v>
                </c:pt>
                <c:pt idx="46">
                  <c:v>42826</c:v>
                </c:pt>
                <c:pt idx="47">
                  <c:v>42856</c:v>
                </c:pt>
                <c:pt idx="48">
                  <c:v>42887</c:v>
                </c:pt>
                <c:pt idx="49">
                  <c:v>42917</c:v>
                </c:pt>
                <c:pt idx="50">
                  <c:v>42948</c:v>
                </c:pt>
                <c:pt idx="51">
                  <c:v>42979</c:v>
                </c:pt>
                <c:pt idx="52">
                  <c:v>43009</c:v>
                </c:pt>
                <c:pt idx="53">
                  <c:v>43040</c:v>
                </c:pt>
                <c:pt idx="54">
                  <c:v>43070</c:v>
                </c:pt>
                <c:pt idx="55">
                  <c:v>43101</c:v>
                </c:pt>
                <c:pt idx="56">
                  <c:v>43132</c:v>
                </c:pt>
                <c:pt idx="57">
                  <c:v>43160</c:v>
                </c:pt>
                <c:pt idx="58">
                  <c:v>43191</c:v>
                </c:pt>
                <c:pt idx="59">
                  <c:v>43221</c:v>
                </c:pt>
                <c:pt idx="60">
                  <c:v>43252</c:v>
                </c:pt>
                <c:pt idx="61">
                  <c:v>43282</c:v>
                </c:pt>
                <c:pt idx="62">
                  <c:v>43313</c:v>
                </c:pt>
                <c:pt idx="63">
                  <c:v>43344</c:v>
                </c:pt>
                <c:pt idx="64">
                  <c:v>43374</c:v>
                </c:pt>
                <c:pt idx="65">
                  <c:v>43405</c:v>
                </c:pt>
                <c:pt idx="66">
                  <c:v>43435</c:v>
                </c:pt>
                <c:pt idx="67">
                  <c:v>43466</c:v>
                </c:pt>
                <c:pt idx="68">
                  <c:v>43497</c:v>
                </c:pt>
                <c:pt idx="69">
                  <c:v>43525</c:v>
                </c:pt>
                <c:pt idx="70">
                  <c:v>43556</c:v>
                </c:pt>
                <c:pt idx="71">
                  <c:v>43586</c:v>
                </c:pt>
                <c:pt idx="72">
                  <c:v>43617</c:v>
                </c:pt>
                <c:pt idx="73">
                  <c:v>43647</c:v>
                </c:pt>
                <c:pt idx="74">
                  <c:v>43678</c:v>
                </c:pt>
                <c:pt idx="75">
                  <c:v>43709</c:v>
                </c:pt>
                <c:pt idx="76">
                  <c:v>43739</c:v>
                </c:pt>
                <c:pt idx="77">
                  <c:v>43770</c:v>
                </c:pt>
                <c:pt idx="78">
                  <c:v>43800</c:v>
                </c:pt>
                <c:pt idx="79">
                  <c:v>43831</c:v>
                </c:pt>
                <c:pt idx="80">
                  <c:v>43862</c:v>
                </c:pt>
                <c:pt idx="81">
                  <c:v>43891</c:v>
                </c:pt>
                <c:pt idx="82">
                  <c:v>43922</c:v>
                </c:pt>
                <c:pt idx="83">
                  <c:v>43952</c:v>
                </c:pt>
                <c:pt idx="84">
                  <c:v>43983</c:v>
                </c:pt>
                <c:pt idx="85">
                  <c:v>44013</c:v>
                </c:pt>
                <c:pt idx="86">
                  <c:v>44044</c:v>
                </c:pt>
                <c:pt idx="87">
                  <c:v>44075</c:v>
                </c:pt>
                <c:pt idx="88">
                  <c:v>44105</c:v>
                </c:pt>
                <c:pt idx="89">
                  <c:v>44136</c:v>
                </c:pt>
                <c:pt idx="90">
                  <c:v>44166</c:v>
                </c:pt>
                <c:pt idx="91">
                  <c:v>44197</c:v>
                </c:pt>
                <c:pt idx="92">
                  <c:v>44228</c:v>
                </c:pt>
                <c:pt idx="93">
                  <c:v>44256</c:v>
                </c:pt>
                <c:pt idx="94">
                  <c:v>44287</c:v>
                </c:pt>
                <c:pt idx="95">
                  <c:v>44317</c:v>
                </c:pt>
              </c:numCache>
            </c:numRef>
          </c:cat>
          <c:val>
            <c:numRef>
              <c:f>Sheet4!$B$2:$B$97</c:f>
              <c:numCache>
                <c:formatCode>General</c:formatCode>
                <c:ptCount val="96"/>
                <c:pt idx="0">
                  <c:v>322</c:v>
                </c:pt>
                <c:pt idx="1">
                  <c:v>328</c:v>
                </c:pt>
                <c:pt idx="2">
                  <c:v>332</c:v>
                </c:pt>
                <c:pt idx="3">
                  <c:v>332</c:v>
                </c:pt>
                <c:pt idx="4">
                  <c:v>332</c:v>
                </c:pt>
                <c:pt idx="5">
                  <c:v>332</c:v>
                </c:pt>
                <c:pt idx="6">
                  <c:v>332</c:v>
                </c:pt>
                <c:pt idx="7">
                  <c:v>332</c:v>
                </c:pt>
                <c:pt idx="8">
                  <c:v>329</c:v>
                </c:pt>
                <c:pt idx="9">
                  <c:v>327</c:v>
                </c:pt>
                <c:pt idx="10">
                  <c:v>324</c:v>
                </c:pt>
                <c:pt idx="11">
                  <c:v>327</c:v>
                </c:pt>
                <c:pt idx="12">
                  <c:v>325</c:v>
                </c:pt>
                <c:pt idx="13">
                  <c:v>323</c:v>
                </c:pt>
                <c:pt idx="14">
                  <c:v>325</c:v>
                </c:pt>
                <c:pt idx="15">
                  <c:v>325</c:v>
                </c:pt>
                <c:pt idx="16">
                  <c:v>328</c:v>
                </c:pt>
                <c:pt idx="17">
                  <c:v>325</c:v>
                </c:pt>
                <c:pt idx="18">
                  <c:v>325</c:v>
                </c:pt>
                <c:pt idx="19">
                  <c:v>327</c:v>
                </c:pt>
                <c:pt idx="20">
                  <c:v>328</c:v>
                </c:pt>
                <c:pt idx="21">
                  <c:v>327</c:v>
                </c:pt>
                <c:pt idx="22">
                  <c:v>320</c:v>
                </c:pt>
                <c:pt idx="23">
                  <c:v>319</c:v>
                </c:pt>
                <c:pt idx="24">
                  <c:v>324</c:v>
                </c:pt>
                <c:pt idx="25">
                  <c:v>325</c:v>
                </c:pt>
                <c:pt idx="26">
                  <c:v>412</c:v>
                </c:pt>
                <c:pt idx="27">
                  <c:v>442</c:v>
                </c:pt>
                <c:pt idx="28">
                  <c:v>450</c:v>
                </c:pt>
                <c:pt idx="29">
                  <c:v>465</c:v>
                </c:pt>
                <c:pt idx="30">
                  <c:v>456</c:v>
                </c:pt>
                <c:pt idx="31">
                  <c:v>467</c:v>
                </c:pt>
                <c:pt idx="32">
                  <c:v>469</c:v>
                </c:pt>
                <c:pt idx="33">
                  <c:v>469</c:v>
                </c:pt>
                <c:pt idx="34">
                  <c:v>460</c:v>
                </c:pt>
                <c:pt idx="35">
                  <c:v>467</c:v>
                </c:pt>
                <c:pt idx="36">
                  <c:v>467</c:v>
                </c:pt>
                <c:pt idx="37">
                  <c:v>467</c:v>
                </c:pt>
                <c:pt idx="38">
                  <c:v>562</c:v>
                </c:pt>
                <c:pt idx="39">
                  <c:v>589</c:v>
                </c:pt>
                <c:pt idx="40">
                  <c:v>590</c:v>
                </c:pt>
                <c:pt idx="41">
                  <c:v>594</c:v>
                </c:pt>
                <c:pt idx="42">
                  <c:v>585</c:v>
                </c:pt>
                <c:pt idx="43">
                  <c:v>597</c:v>
                </c:pt>
                <c:pt idx="44">
                  <c:v>598</c:v>
                </c:pt>
                <c:pt idx="45">
                  <c:v>594</c:v>
                </c:pt>
                <c:pt idx="46">
                  <c:v>593</c:v>
                </c:pt>
                <c:pt idx="47">
                  <c:v>605</c:v>
                </c:pt>
                <c:pt idx="48">
                  <c:v>608</c:v>
                </c:pt>
                <c:pt idx="49">
                  <c:v>608</c:v>
                </c:pt>
                <c:pt idx="50">
                  <c:v>609</c:v>
                </c:pt>
                <c:pt idx="51">
                  <c:v>622</c:v>
                </c:pt>
                <c:pt idx="52">
                  <c:v>727</c:v>
                </c:pt>
                <c:pt idx="53">
                  <c:v>729</c:v>
                </c:pt>
                <c:pt idx="54">
                  <c:v>740</c:v>
                </c:pt>
                <c:pt idx="55">
                  <c:v>752</c:v>
                </c:pt>
                <c:pt idx="56">
                  <c:v>752</c:v>
                </c:pt>
                <c:pt idx="57">
                  <c:v>750</c:v>
                </c:pt>
                <c:pt idx="58">
                  <c:v>741</c:v>
                </c:pt>
                <c:pt idx="59">
                  <c:v>733</c:v>
                </c:pt>
                <c:pt idx="60">
                  <c:v>739</c:v>
                </c:pt>
                <c:pt idx="61">
                  <c:v>751</c:v>
                </c:pt>
                <c:pt idx="62">
                  <c:v>749</c:v>
                </c:pt>
                <c:pt idx="63">
                  <c:v>753</c:v>
                </c:pt>
                <c:pt idx="64">
                  <c:v>749</c:v>
                </c:pt>
                <c:pt idx="65">
                  <c:v>749</c:v>
                </c:pt>
                <c:pt idx="66">
                  <c:v>746</c:v>
                </c:pt>
                <c:pt idx="67">
                  <c:v>757</c:v>
                </c:pt>
                <c:pt idx="68">
                  <c:v>760</c:v>
                </c:pt>
                <c:pt idx="69">
                  <c:v>757</c:v>
                </c:pt>
                <c:pt idx="70">
                  <c:v>775</c:v>
                </c:pt>
                <c:pt idx="71">
                  <c:v>777</c:v>
                </c:pt>
                <c:pt idx="72">
                  <c:v>759</c:v>
                </c:pt>
                <c:pt idx="73">
                  <c:v>778</c:v>
                </c:pt>
                <c:pt idx="74">
                  <c:v>781</c:v>
                </c:pt>
                <c:pt idx="75">
                  <c:v>793</c:v>
                </c:pt>
                <c:pt idx="76">
                  <c:v>817</c:v>
                </c:pt>
                <c:pt idx="77">
                  <c:v>853</c:v>
                </c:pt>
                <c:pt idx="78">
                  <c:v>864</c:v>
                </c:pt>
                <c:pt idx="79">
                  <c:v>881</c:v>
                </c:pt>
                <c:pt idx="80">
                  <c:v>885</c:v>
                </c:pt>
                <c:pt idx="81">
                  <c:v>884</c:v>
                </c:pt>
                <c:pt idx="82">
                  <c:v>885</c:v>
                </c:pt>
                <c:pt idx="83">
                  <c:v>915</c:v>
                </c:pt>
                <c:pt idx="84">
                  <c:v>956</c:v>
                </c:pt>
                <c:pt idx="85">
                  <c:v>975</c:v>
                </c:pt>
                <c:pt idx="86">
                  <c:v>1019</c:v>
                </c:pt>
                <c:pt idx="87">
                  <c:v>1081</c:v>
                </c:pt>
                <c:pt idx="88">
                  <c:v>1130</c:v>
                </c:pt>
                <c:pt idx="89">
                  <c:v>1143</c:v>
                </c:pt>
                <c:pt idx="90">
                  <c:v>1166</c:v>
                </c:pt>
                <c:pt idx="91">
                  <c:v>1217</c:v>
                </c:pt>
                <c:pt idx="92">
                  <c:v>1308</c:v>
                </c:pt>
                <c:pt idx="93">
                  <c:v>1317</c:v>
                </c:pt>
                <c:pt idx="94">
                  <c:v>1381</c:v>
                </c:pt>
                <c:pt idx="95">
                  <c:v>1442</c:v>
                </c:pt>
              </c:numCache>
            </c:numRef>
          </c:val>
          <c:smooth val="0"/>
          <c:extLst>
            <c:ext xmlns:c16="http://schemas.microsoft.com/office/drawing/2014/chart" uri="{C3380CC4-5D6E-409C-BE32-E72D297353CC}">
              <c16:uniqueId val="{00000000-1DE6-48F8-84F6-7BAAAF828D8A}"/>
            </c:ext>
          </c:extLst>
        </c:ser>
        <c:dLbls>
          <c:showLegendKey val="0"/>
          <c:showVal val="0"/>
          <c:showCatName val="0"/>
          <c:showSerName val="0"/>
          <c:showPercent val="0"/>
          <c:showBubbleSize val="0"/>
        </c:dLbls>
        <c:smooth val="0"/>
        <c:axId val="1641263696"/>
        <c:axId val="1641269104"/>
        <c:extLst>
          <c:ext xmlns:c15="http://schemas.microsoft.com/office/drawing/2012/chart" uri="{02D57815-91ED-43cb-92C2-25804820EDAC}">
            <c15:filteredLineSeries>
              <c15:ser>
                <c:idx val="1"/>
                <c:order val="1"/>
                <c:tx>
                  <c:strRef>
                    <c:extLst>
                      <c:ext uri="{02D57815-91ED-43cb-92C2-25804820EDAC}">
                        <c15:formulaRef>
                          <c15:sqref>Sheet4!$C$1</c15:sqref>
                        </c15:formulaRef>
                      </c:ext>
                    </c:extLst>
                    <c:strCache>
                      <c:ptCount val="1"/>
                      <c:pt idx="0">
                        <c:v>Avg active bikes</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numRef>
                    <c:extLst>
                      <c:ext uri="{02D57815-91ED-43cb-92C2-25804820EDAC}">
                        <c15:formulaRef>
                          <c15:sqref>Sheet4!$A$2:$A$97</c15:sqref>
                        </c15:formulaRef>
                      </c:ext>
                    </c:extLst>
                    <c:numCache>
                      <c:formatCode>mmm\-yy</c:formatCode>
                      <c:ptCount val="96"/>
                      <c:pt idx="0">
                        <c:v>41426</c:v>
                      </c:pt>
                      <c:pt idx="1">
                        <c:v>41456</c:v>
                      </c:pt>
                      <c:pt idx="2">
                        <c:v>41487</c:v>
                      </c:pt>
                      <c:pt idx="3">
                        <c:v>41518</c:v>
                      </c:pt>
                      <c:pt idx="4">
                        <c:v>41548</c:v>
                      </c:pt>
                      <c:pt idx="5">
                        <c:v>41579</c:v>
                      </c:pt>
                      <c:pt idx="6">
                        <c:v>41609</c:v>
                      </c:pt>
                      <c:pt idx="7">
                        <c:v>41640</c:v>
                      </c:pt>
                      <c:pt idx="8">
                        <c:v>41671</c:v>
                      </c:pt>
                      <c:pt idx="9">
                        <c:v>41699</c:v>
                      </c:pt>
                      <c:pt idx="10">
                        <c:v>41730</c:v>
                      </c:pt>
                      <c:pt idx="11">
                        <c:v>41760</c:v>
                      </c:pt>
                      <c:pt idx="12">
                        <c:v>41791</c:v>
                      </c:pt>
                      <c:pt idx="13">
                        <c:v>41821</c:v>
                      </c:pt>
                      <c:pt idx="14">
                        <c:v>41852</c:v>
                      </c:pt>
                      <c:pt idx="15">
                        <c:v>41883</c:v>
                      </c:pt>
                      <c:pt idx="16">
                        <c:v>41913</c:v>
                      </c:pt>
                      <c:pt idx="17">
                        <c:v>41944</c:v>
                      </c:pt>
                      <c:pt idx="18">
                        <c:v>41974</c:v>
                      </c:pt>
                      <c:pt idx="19">
                        <c:v>42005</c:v>
                      </c:pt>
                      <c:pt idx="20">
                        <c:v>42036</c:v>
                      </c:pt>
                      <c:pt idx="21">
                        <c:v>42064</c:v>
                      </c:pt>
                      <c:pt idx="22">
                        <c:v>42095</c:v>
                      </c:pt>
                      <c:pt idx="23">
                        <c:v>42125</c:v>
                      </c:pt>
                      <c:pt idx="24">
                        <c:v>42156</c:v>
                      </c:pt>
                      <c:pt idx="25">
                        <c:v>42186</c:v>
                      </c:pt>
                      <c:pt idx="26">
                        <c:v>42217</c:v>
                      </c:pt>
                      <c:pt idx="27">
                        <c:v>42248</c:v>
                      </c:pt>
                      <c:pt idx="28">
                        <c:v>42278</c:v>
                      </c:pt>
                      <c:pt idx="29">
                        <c:v>42309</c:v>
                      </c:pt>
                      <c:pt idx="30">
                        <c:v>42339</c:v>
                      </c:pt>
                      <c:pt idx="31">
                        <c:v>42370</c:v>
                      </c:pt>
                      <c:pt idx="32">
                        <c:v>42401</c:v>
                      </c:pt>
                      <c:pt idx="33">
                        <c:v>42430</c:v>
                      </c:pt>
                      <c:pt idx="34">
                        <c:v>42461</c:v>
                      </c:pt>
                      <c:pt idx="35">
                        <c:v>42491</c:v>
                      </c:pt>
                      <c:pt idx="36">
                        <c:v>42522</c:v>
                      </c:pt>
                      <c:pt idx="37">
                        <c:v>42552</c:v>
                      </c:pt>
                      <c:pt idx="38">
                        <c:v>42583</c:v>
                      </c:pt>
                      <c:pt idx="39">
                        <c:v>42614</c:v>
                      </c:pt>
                      <c:pt idx="40">
                        <c:v>42644</c:v>
                      </c:pt>
                      <c:pt idx="41">
                        <c:v>42675</c:v>
                      </c:pt>
                      <c:pt idx="42">
                        <c:v>42705</c:v>
                      </c:pt>
                      <c:pt idx="43">
                        <c:v>42736</c:v>
                      </c:pt>
                      <c:pt idx="44">
                        <c:v>42767</c:v>
                      </c:pt>
                      <c:pt idx="45">
                        <c:v>42795</c:v>
                      </c:pt>
                      <c:pt idx="46">
                        <c:v>42826</c:v>
                      </c:pt>
                      <c:pt idx="47">
                        <c:v>42856</c:v>
                      </c:pt>
                      <c:pt idx="48">
                        <c:v>42887</c:v>
                      </c:pt>
                      <c:pt idx="49">
                        <c:v>42917</c:v>
                      </c:pt>
                      <c:pt idx="50">
                        <c:v>42948</c:v>
                      </c:pt>
                      <c:pt idx="51">
                        <c:v>42979</c:v>
                      </c:pt>
                      <c:pt idx="52">
                        <c:v>43009</c:v>
                      </c:pt>
                      <c:pt idx="53">
                        <c:v>43040</c:v>
                      </c:pt>
                      <c:pt idx="54">
                        <c:v>43070</c:v>
                      </c:pt>
                      <c:pt idx="55">
                        <c:v>43101</c:v>
                      </c:pt>
                      <c:pt idx="56">
                        <c:v>43132</c:v>
                      </c:pt>
                      <c:pt idx="57">
                        <c:v>43160</c:v>
                      </c:pt>
                      <c:pt idx="58">
                        <c:v>43191</c:v>
                      </c:pt>
                      <c:pt idx="59">
                        <c:v>43221</c:v>
                      </c:pt>
                      <c:pt idx="60">
                        <c:v>43252</c:v>
                      </c:pt>
                      <c:pt idx="61">
                        <c:v>43282</c:v>
                      </c:pt>
                      <c:pt idx="62">
                        <c:v>43313</c:v>
                      </c:pt>
                      <c:pt idx="63">
                        <c:v>43344</c:v>
                      </c:pt>
                      <c:pt idx="64">
                        <c:v>43374</c:v>
                      </c:pt>
                      <c:pt idx="65">
                        <c:v>43405</c:v>
                      </c:pt>
                      <c:pt idx="66">
                        <c:v>43435</c:v>
                      </c:pt>
                      <c:pt idx="67">
                        <c:v>43466</c:v>
                      </c:pt>
                      <c:pt idx="68">
                        <c:v>43497</c:v>
                      </c:pt>
                      <c:pt idx="69">
                        <c:v>43525</c:v>
                      </c:pt>
                      <c:pt idx="70">
                        <c:v>43556</c:v>
                      </c:pt>
                      <c:pt idx="71">
                        <c:v>43586</c:v>
                      </c:pt>
                      <c:pt idx="72">
                        <c:v>43617</c:v>
                      </c:pt>
                      <c:pt idx="73">
                        <c:v>43647</c:v>
                      </c:pt>
                      <c:pt idx="74">
                        <c:v>43678</c:v>
                      </c:pt>
                      <c:pt idx="75">
                        <c:v>43709</c:v>
                      </c:pt>
                      <c:pt idx="76">
                        <c:v>43739</c:v>
                      </c:pt>
                      <c:pt idx="77">
                        <c:v>43770</c:v>
                      </c:pt>
                      <c:pt idx="78">
                        <c:v>43800</c:v>
                      </c:pt>
                      <c:pt idx="79">
                        <c:v>43831</c:v>
                      </c:pt>
                      <c:pt idx="80">
                        <c:v>43862</c:v>
                      </c:pt>
                      <c:pt idx="81">
                        <c:v>43891</c:v>
                      </c:pt>
                      <c:pt idx="82">
                        <c:v>43922</c:v>
                      </c:pt>
                      <c:pt idx="83">
                        <c:v>43952</c:v>
                      </c:pt>
                      <c:pt idx="84">
                        <c:v>43983</c:v>
                      </c:pt>
                      <c:pt idx="85">
                        <c:v>44013</c:v>
                      </c:pt>
                      <c:pt idx="86">
                        <c:v>44044</c:v>
                      </c:pt>
                      <c:pt idx="87">
                        <c:v>44075</c:v>
                      </c:pt>
                      <c:pt idx="88">
                        <c:v>44105</c:v>
                      </c:pt>
                      <c:pt idx="89">
                        <c:v>44136</c:v>
                      </c:pt>
                      <c:pt idx="90">
                        <c:v>44166</c:v>
                      </c:pt>
                      <c:pt idx="91">
                        <c:v>44197</c:v>
                      </c:pt>
                      <c:pt idx="92">
                        <c:v>44228</c:v>
                      </c:pt>
                      <c:pt idx="93">
                        <c:v>44256</c:v>
                      </c:pt>
                      <c:pt idx="94">
                        <c:v>44287</c:v>
                      </c:pt>
                      <c:pt idx="95">
                        <c:v>44317</c:v>
                      </c:pt>
                    </c:numCache>
                  </c:numRef>
                </c:cat>
                <c:val>
                  <c:numRef>
                    <c:extLst>
                      <c:ext uri="{02D57815-91ED-43cb-92C2-25804820EDAC}">
                        <c15:formulaRef>
                          <c15:sqref>Sheet4!$C$2:$C$97</c15:sqref>
                        </c15:formulaRef>
                      </c:ext>
                    </c:extLst>
                    <c:numCache>
                      <c:formatCode>General</c:formatCode>
                      <c:ptCount val="96"/>
                      <c:pt idx="0">
                        <c:v>5130</c:v>
                      </c:pt>
                      <c:pt idx="1">
                        <c:v>5531</c:v>
                      </c:pt>
                      <c:pt idx="2">
                        <c:v>5681</c:v>
                      </c:pt>
                      <c:pt idx="3">
                        <c:v>5513</c:v>
                      </c:pt>
                      <c:pt idx="4">
                        <c:v>5623</c:v>
                      </c:pt>
                      <c:pt idx="5">
                        <c:v>5900</c:v>
                      </c:pt>
                      <c:pt idx="6">
                        <c:v>6499</c:v>
                      </c:pt>
                      <c:pt idx="7">
                        <c:v>5441</c:v>
                      </c:pt>
                      <c:pt idx="8">
                        <c:v>4200</c:v>
                      </c:pt>
                      <c:pt idx="9">
                        <c:v>5028</c:v>
                      </c:pt>
                      <c:pt idx="10">
                        <c:v>5731</c:v>
                      </c:pt>
                      <c:pt idx="11">
                        <c:v>5149</c:v>
                      </c:pt>
                      <c:pt idx="12">
                        <c:v>5362</c:v>
                      </c:pt>
                      <c:pt idx="13">
                        <c:v>5411</c:v>
                      </c:pt>
                      <c:pt idx="14">
                        <c:v>5079</c:v>
                      </c:pt>
                      <c:pt idx="15">
                        <c:v>5043</c:v>
                      </c:pt>
                      <c:pt idx="16">
                        <c:v>5279</c:v>
                      </c:pt>
                      <c:pt idx="17">
                        <c:v>4995</c:v>
                      </c:pt>
                      <c:pt idx="18">
                        <c:v>4077</c:v>
                      </c:pt>
                      <c:pt idx="19">
                        <c:v>3479</c:v>
                      </c:pt>
                      <c:pt idx="20">
                        <c:v>3457</c:v>
                      </c:pt>
                      <c:pt idx="21">
                        <c:v>3826</c:v>
                      </c:pt>
                      <c:pt idx="22">
                        <c:v>3643</c:v>
                      </c:pt>
                      <c:pt idx="23">
                        <c:v>4584</c:v>
                      </c:pt>
                      <c:pt idx="24">
                        <c:v>5452</c:v>
                      </c:pt>
                      <c:pt idx="25">
                        <c:v>6043</c:v>
                      </c:pt>
                      <c:pt idx="26">
                        <c:v>6628</c:v>
                      </c:pt>
                      <c:pt idx="27">
                        <c:v>7350</c:v>
                      </c:pt>
                      <c:pt idx="28">
                        <c:v>7359</c:v>
                      </c:pt>
                      <c:pt idx="29">
                        <c:v>6933</c:v>
                      </c:pt>
                      <c:pt idx="30">
                        <c:v>6628</c:v>
                      </c:pt>
                      <c:pt idx="31">
                        <c:v>6518</c:v>
                      </c:pt>
                      <c:pt idx="32">
                        <c:v>6947</c:v>
                      </c:pt>
                      <c:pt idx="33">
                        <c:v>6673</c:v>
                      </c:pt>
                      <c:pt idx="34">
                        <c:v>6069</c:v>
                      </c:pt>
                      <c:pt idx="35">
                        <c:v>6790</c:v>
                      </c:pt>
                      <c:pt idx="36">
                        <c:v>7164</c:v>
                      </c:pt>
                      <c:pt idx="37">
                        <c:v>7488</c:v>
                      </c:pt>
                      <c:pt idx="38">
                        <c:v>8139</c:v>
                      </c:pt>
                      <c:pt idx="39">
                        <c:v>8640</c:v>
                      </c:pt>
                      <c:pt idx="40">
                        <c:v>9475</c:v>
                      </c:pt>
                      <c:pt idx="41">
                        <c:v>9485</c:v>
                      </c:pt>
                      <c:pt idx="42">
                        <c:v>7993</c:v>
                      </c:pt>
                      <c:pt idx="43">
                        <c:v>7156</c:v>
                      </c:pt>
                      <c:pt idx="44">
                        <c:v>7382</c:v>
                      </c:pt>
                      <c:pt idx="45">
                        <c:v>8669</c:v>
                      </c:pt>
                      <c:pt idx="46">
                        <c:v>9461</c:v>
                      </c:pt>
                      <c:pt idx="47">
                        <c:v>9174</c:v>
                      </c:pt>
                      <c:pt idx="48">
                        <c:v>8503</c:v>
                      </c:pt>
                      <c:pt idx="49">
                        <c:v>9023</c:v>
                      </c:pt>
                      <c:pt idx="50">
                        <c:v>9493</c:v>
                      </c:pt>
                      <c:pt idx="51">
                        <c:v>10017</c:v>
                      </c:pt>
                      <c:pt idx="52">
                        <c:v>9591</c:v>
                      </c:pt>
                      <c:pt idx="53">
                        <c:v>11367</c:v>
                      </c:pt>
                      <c:pt idx="54">
                        <c:v>9966</c:v>
                      </c:pt>
                      <c:pt idx="55">
                        <c:v>9140</c:v>
                      </c:pt>
                      <c:pt idx="56">
                        <c:v>8393</c:v>
                      </c:pt>
                      <c:pt idx="57">
                        <c:v>9552</c:v>
                      </c:pt>
                      <c:pt idx="58">
                        <c:v>10796</c:v>
                      </c:pt>
                      <c:pt idx="59">
                        <c:v>10926</c:v>
                      </c:pt>
                      <c:pt idx="60">
                        <c:v>10494</c:v>
                      </c:pt>
                      <c:pt idx="61">
                        <c:v>9346</c:v>
                      </c:pt>
                      <c:pt idx="62">
                        <c:v>9710</c:v>
                      </c:pt>
                      <c:pt idx="63">
                        <c:v>8960</c:v>
                      </c:pt>
                      <c:pt idx="64">
                        <c:v>8107</c:v>
                      </c:pt>
                      <c:pt idx="65">
                        <c:v>10505</c:v>
                      </c:pt>
                      <c:pt idx="66">
                        <c:v>11500</c:v>
                      </c:pt>
                      <c:pt idx="67">
                        <c:v>11500</c:v>
                      </c:pt>
                      <c:pt idx="68">
                        <c:v>11305</c:v>
                      </c:pt>
                      <c:pt idx="69">
                        <c:v>12744</c:v>
                      </c:pt>
                      <c:pt idx="70">
                        <c:v>12035</c:v>
                      </c:pt>
                      <c:pt idx="71">
                        <c:v>11422</c:v>
                      </c:pt>
                      <c:pt idx="72">
                        <c:v>12253</c:v>
                      </c:pt>
                      <c:pt idx="73">
                        <c:v>12525</c:v>
                      </c:pt>
                      <c:pt idx="74">
                        <c:v>12789</c:v>
                      </c:pt>
                      <c:pt idx="75">
                        <c:v>13971</c:v>
                      </c:pt>
                      <c:pt idx="76">
                        <c:v>13222</c:v>
                      </c:pt>
                      <c:pt idx="77">
                        <c:v>14719</c:v>
                      </c:pt>
                      <c:pt idx="78">
                        <c:v>12898</c:v>
                      </c:pt>
                      <c:pt idx="79">
                        <c:v>12737</c:v>
                      </c:pt>
                      <c:pt idx="80">
                        <c:v>12833</c:v>
                      </c:pt>
                      <c:pt idx="81">
                        <c:v>13903</c:v>
                      </c:pt>
                      <c:pt idx="82">
                        <c:v>14262</c:v>
                      </c:pt>
                      <c:pt idx="83">
                        <c:v>14649</c:v>
                      </c:pt>
                      <c:pt idx="84">
                        <c:v>14686</c:v>
                      </c:pt>
                      <c:pt idx="85">
                        <c:v>14920</c:v>
                      </c:pt>
                      <c:pt idx="86">
                        <c:v>15946</c:v>
                      </c:pt>
                      <c:pt idx="87">
                        <c:v>16587</c:v>
                      </c:pt>
                      <c:pt idx="88">
                        <c:v>17331</c:v>
                      </c:pt>
                      <c:pt idx="89">
                        <c:v>17442</c:v>
                      </c:pt>
                      <c:pt idx="90">
                        <c:v>15442</c:v>
                      </c:pt>
                      <c:pt idx="91">
                        <c:v>14874</c:v>
                      </c:pt>
                      <c:pt idx="92">
                        <c:v>15056</c:v>
                      </c:pt>
                      <c:pt idx="93">
                        <c:v>19426</c:v>
                      </c:pt>
                      <c:pt idx="94">
                        <c:v>23347</c:v>
                      </c:pt>
                      <c:pt idx="95">
                        <c:v>24137</c:v>
                      </c:pt>
                    </c:numCache>
                  </c:numRef>
                </c:val>
                <c:smooth val="0"/>
                <c:extLst>
                  <c:ext xmlns:c16="http://schemas.microsoft.com/office/drawing/2014/chart" uri="{C3380CC4-5D6E-409C-BE32-E72D297353CC}">
                    <c16:uniqueId val="{00000001-1DE6-48F8-84F6-7BAAAF828D8A}"/>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Sheet4!$D$1</c15:sqref>
                        </c15:formulaRef>
                      </c:ext>
                    </c:extLst>
                    <c:strCache>
                      <c:ptCount val="1"/>
                      <c:pt idx="0">
                        <c:v>Membership</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Sheet4!$A$2:$A$97</c15:sqref>
                        </c15:formulaRef>
                      </c:ext>
                    </c:extLst>
                    <c:numCache>
                      <c:formatCode>mmm\-yy</c:formatCode>
                      <c:ptCount val="96"/>
                      <c:pt idx="0">
                        <c:v>41426</c:v>
                      </c:pt>
                      <c:pt idx="1">
                        <c:v>41456</c:v>
                      </c:pt>
                      <c:pt idx="2">
                        <c:v>41487</c:v>
                      </c:pt>
                      <c:pt idx="3">
                        <c:v>41518</c:v>
                      </c:pt>
                      <c:pt idx="4">
                        <c:v>41548</c:v>
                      </c:pt>
                      <c:pt idx="5">
                        <c:v>41579</c:v>
                      </c:pt>
                      <c:pt idx="6">
                        <c:v>41609</c:v>
                      </c:pt>
                      <c:pt idx="7">
                        <c:v>41640</c:v>
                      </c:pt>
                      <c:pt idx="8">
                        <c:v>41671</c:v>
                      </c:pt>
                      <c:pt idx="9">
                        <c:v>41699</c:v>
                      </c:pt>
                      <c:pt idx="10">
                        <c:v>41730</c:v>
                      </c:pt>
                      <c:pt idx="11">
                        <c:v>41760</c:v>
                      </c:pt>
                      <c:pt idx="12">
                        <c:v>41791</c:v>
                      </c:pt>
                      <c:pt idx="13">
                        <c:v>41821</c:v>
                      </c:pt>
                      <c:pt idx="14">
                        <c:v>41852</c:v>
                      </c:pt>
                      <c:pt idx="15">
                        <c:v>41883</c:v>
                      </c:pt>
                      <c:pt idx="16">
                        <c:v>41913</c:v>
                      </c:pt>
                      <c:pt idx="17">
                        <c:v>41944</c:v>
                      </c:pt>
                      <c:pt idx="18">
                        <c:v>41974</c:v>
                      </c:pt>
                      <c:pt idx="19">
                        <c:v>42005</c:v>
                      </c:pt>
                      <c:pt idx="20">
                        <c:v>42036</c:v>
                      </c:pt>
                      <c:pt idx="21">
                        <c:v>42064</c:v>
                      </c:pt>
                      <c:pt idx="22">
                        <c:v>42095</c:v>
                      </c:pt>
                      <c:pt idx="23">
                        <c:v>42125</c:v>
                      </c:pt>
                      <c:pt idx="24">
                        <c:v>42156</c:v>
                      </c:pt>
                      <c:pt idx="25">
                        <c:v>42186</c:v>
                      </c:pt>
                      <c:pt idx="26">
                        <c:v>42217</c:v>
                      </c:pt>
                      <c:pt idx="27">
                        <c:v>42248</c:v>
                      </c:pt>
                      <c:pt idx="28">
                        <c:v>42278</c:v>
                      </c:pt>
                      <c:pt idx="29">
                        <c:v>42309</c:v>
                      </c:pt>
                      <c:pt idx="30">
                        <c:v>42339</c:v>
                      </c:pt>
                      <c:pt idx="31">
                        <c:v>42370</c:v>
                      </c:pt>
                      <c:pt idx="32">
                        <c:v>42401</c:v>
                      </c:pt>
                      <c:pt idx="33">
                        <c:v>42430</c:v>
                      </c:pt>
                      <c:pt idx="34">
                        <c:v>42461</c:v>
                      </c:pt>
                      <c:pt idx="35">
                        <c:v>42491</c:v>
                      </c:pt>
                      <c:pt idx="36">
                        <c:v>42522</c:v>
                      </c:pt>
                      <c:pt idx="37">
                        <c:v>42552</c:v>
                      </c:pt>
                      <c:pt idx="38">
                        <c:v>42583</c:v>
                      </c:pt>
                      <c:pt idx="39">
                        <c:v>42614</c:v>
                      </c:pt>
                      <c:pt idx="40">
                        <c:v>42644</c:v>
                      </c:pt>
                      <c:pt idx="41">
                        <c:v>42675</c:v>
                      </c:pt>
                      <c:pt idx="42">
                        <c:v>42705</c:v>
                      </c:pt>
                      <c:pt idx="43">
                        <c:v>42736</c:v>
                      </c:pt>
                      <c:pt idx="44">
                        <c:v>42767</c:v>
                      </c:pt>
                      <c:pt idx="45">
                        <c:v>42795</c:v>
                      </c:pt>
                      <c:pt idx="46">
                        <c:v>42826</c:v>
                      </c:pt>
                      <c:pt idx="47">
                        <c:v>42856</c:v>
                      </c:pt>
                      <c:pt idx="48">
                        <c:v>42887</c:v>
                      </c:pt>
                      <c:pt idx="49">
                        <c:v>42917</c:v>
                      </c:pt>
                      <c:pt idx="50">
                        <c:v>42948</c:v>
                      </c:pt>
                      <c:pt idx="51">
                        <c:v>42979</c:v>
                      </c:pt>
                      <c:pt idx="52">
                        <c:v>43009</c:v>
                      </c:pt>
                      <c:pt idx="53">
                        <c:v>43040</c:v>
                      </c:pt>
                      <c:pt idx="54">
                        <c:v>43070</c:v>
                      </c:pt>
                      <c:pt idx="55">
                        <c:v>43101</c:v>
                      </c:pt>
                      <c:pt idx="56">
                        <c:v>43132</c:v>
                      </c:pt>
                      <c:pt idx="57">
                        <c:v>43160</c:v>
                      </c:pt>
                      <c:pt idx="58">
                        <c:v>43191</c:v>
                      </c:pt>
                      <c:pt idx="59">
                        <c:v>43221</c:v>
                      </c:pt>
                      <c:pt idx="60">
                        <c:v>43252</c:v>
                      </c:pt>
                      <c:pt idx="61">
                        <c:v>43282</c:v>
                      </c:pt>
                      <c:pt idx="62">
                        <c:v>43313</c:v>
                      </c:pt>
                      <c:pt idx="63">
                        <c:v>43344</c:v>
                      </c:pt>
                      <c:pt idx="64">
                        <c:v>43374</c:v>
                      </c:pt>
                      <c:pt idx="65">
                        <c:v>43405</c:v>
                      </c:pt>
                      <c:pt idx="66">
                        <c:v>43435</c:v>
                      </c:pt>
                      <c:pt idx="67">
                        <c:v>43466</c:v>
                      </c:pt>
                      <c:pt idx="68">
                        <c:v>43497</c:v>
                      </c:pt>
                      <c:pt idx="69">
                        <c:v>43525</c:v>
                      </c:pt>
                      <c:pt idx="70">
                        <c:v>43556</c:v>
                      </c:pt>
                      <c:pt idx="71">
                        <c:v>43586</c:v>
                      </c:pt>
                      <c:pt idx="72">
                        <c:v>43617</c:v>
                      </c:pt>
                      <c:pt idx="73">
                        <c:v>43647</c:v>
                      </c:pt>
                      <c:pt idx="74">
                        <c:v>43678</c:v>
                      </c:pt>
                      <c:pt idx="75">
                        <c:v>43709</c:v>
                      </c:pt>
                      <c:pt idx="76">
                        <c:v>43739</c:v>
                      </c:pt>
                      <c:pt idx="77">
                        <c:v>43770</c:v>
                      </c:pt>
                      <c:pt idx="78">
                        <c:v>43800</c:v>
                      </c:pt>
                      <c:pt idx="79">
                        <c:v>43831</c:v>
                      </c:pt>
                      <c:pt idx="80">
                        <c:v>43862</c:v>
                      </c:pt>
                      <c:pt idx="81">
                        <c:v>43891</c:v>
                      </c:pt>
                      <c:pt idx="82">
                        <c:v>43922</c:v>
                      </c:pt>
                      <c:pt idx="83">
                        <c:v>43952</c:v>
                      </c:pt>
                      <c:pt idx="84">
                        <c:v>43983</c:v>
                      </c:pt>
                      <c:pt idx="85">
                        <c:v>44013</c:v>
                      </c:pt>
                      <c:pt idx="86">
                        <c:v>44044</c:v>
                      </c:pt>
                      <c:pt idx="87">
                        <c:v>44075</c:v>
                      </c:pt>
                      <c:pt idx="88">
                        <c:v>44105</c:v>
                      </c:pt>
                      <c:pt idx="89">
                        <c:v>44136</c:v>
                      </c:pt>
                      <c:pt idx="90">
                        <c:v>44166</c:v>
                      </c:pt>
                      <c:pt idx="91">
                        <c:v>44197</c:v>
                      </c:pt>
                      <c:pt idx="92">
                        <c:v>44228</c:v>
                      </c:pt>
                      <c:pt idx="93">
                        <c:v>44256</c:v>
                      </c:pt>
                      <c:pt idx="94">
                        <c:v>44287</c:v>
                      </c:pt>
                      <c:pt idx="95">
                        <c:v>44317</c:v>
                      </c:pt>
                    </c:numCache>
                  </c:numRef>
                </c:cat>
                <c:val>
                  <c:numRef>
                    <c:extLst xmlns:c15="http://schemas.microsoft.com/office/drawing/2012/chart">
                      <c:ext xmlns:c15="http://schemas.microsoft.com/office/drawing/2012/chart" uri="{02D57815-91ED-43cb-92C2-25804820EDAC}">
                        <c15:formulaRef>
                          <c15:sqref>Sheet4!$D$2:$D$97</c15:sqref>
                        </c15:formulaRef>
                      </c:ext>
                    </c:extLst>
                    <c:numCache>
                      <c:formatCode>General</c:formatCode>
                      <c:ptCount val="96"/>
                      <c:pt idx="0">
                        <c:v>52130</c:v>
                      </c:pt>
                      <c:pt idx="1">
                        <c:v>66315</c:v>
                      </c:pt>
                      <c:pt idx="2">
                        <c:v>77138</c:v>
                      </c:pt>
                      <c:pt idx="3">
                        <c:v>85241</c:v>
                      </c:pt>
                      <c:pt idx="4">
                        <c:v>93124</c:v>
                      </c:pt>
                      <c:pt idx="5">
                        <c:v>94955</c:v>
                      </c:pt>
                      <c:pt idx="6">
                        <c:v>96125</c:v>
                      </c:pt>
                      <c:pt idx="7">
                        <c:v>97138</c:v>
                      </c:pt>
                      <c:pt idx="8">
                        <c:v>97864</c:v>
                      </c:pt>
                      <c:pt idx="9">
                        <c:v>100600</c:v>
                      </c:pt>
                      <c:pt idx="10">
                        <c:v>105367</c:v>
                      </c:pt>
                      <c:pt idx="11">
                        <c:v>105359</c:v>
                      </c:pt>
                      <c:pt idx="12">
                        <c:v>96318</c:v>
                      </c:pt>
                      <c:pt idx="13">
                        <c:v>93501</c:v>
                      </c:pt>
                      <c:pt idx="14">
                        <c:v>93184</c:v>
                      </c:pt>
                      <c:pt idx="15">
                        <c:v>90879</c:v>
                      </c:pt>
                      <c:pt idx="16">
                        <c:v>89286</c:v>
                      </c:pt>
                      <c:pt idx="17">
                        <c:v>88495</c:v>
                      </c:pt>
                      <c:pt idx="18">
                        <c:v>88405</c:v>
                      </c:pt>
                      <c:pt idx="19">
                        <c:v>88010</c:v>
                      </c:pt>
                      <c:pt idx="20">
                        <c:v>87898</c:v>
                      </c:pt>
                      <c:pt idx="21">
                        <c:v>87910</c:v>
                      </c:pt>
                      <c:pt idx="22">
                        <c:v>86193</c:v>
                      </c:pt>
                      <c:pt idx="23">
                        <c:v>84335</c:v>
                      </c:pt>
                      <c:pt idx="24">
                        <c:v>86743</c:v>
                      </c:pt>
                      <c:pt idx="25">
                        <c:v>80885</c:v>
                      </c:pt>
                      <c:pt idx="26">
                        <c:v>81406</c:v>
                      </c:pt>
                      <c:pt idx="27">
                        <c:v>87842</c:v>
                      </c:pt>
                      <c:pt idx="28">
                        <c:v>90585</c:v>
                      </c:pt>
                      <c:pt idx="29">
                        <c:v>91901</c:v>
                      </c:pt>
                      <c:pt idx="30">
                        <c:v>92781</c:v>
                      </c:pt>
                      <c:pt idx="31">
                        <c:v>93366</c:v>
                      </c:pt>
                      <c:pt idx="32">
                        <c:v>94324</c:v>
                      </c:pt>
                      <c:pt idx="33">
                        <c:v>97302</c:v>
                      </c:pt>
                      <c:pt idx="34">
                        <c:v>93472</c:v>
                      </c:pt>
                      <c:pt idx="35">
                        <c:v>105465</c:v>
                      </c:pt>
                      <c:pt idx="36">
                        <c:v>108601</c:v>
                      </c:pt>
                      <c:pt idx="37">
                        <c:v>109961</c:v>
                      </c:pt>
                      <c:pt idx="38">
                        <c:v>114517</c:v>
                      </c:pt>
                      <c:pt idx="39">
                        <c:v>118568</c:v>
                      </c:pt>
                      <c:pt idx="40">
                        <c:v>118950</c:v>
                      </c:pt>
                      <c:pt idx="41">
                        <c:v>119467</c:v>
                      </c:pt>
                      <c:pt idx="42">
                        <c:v>119681</c:v>
                      </c:pt>
                      <c:pt idx="43">
                        <c:v>120460</c:v>
                      </c:pt>
                      <c:pt idx="44">
                        <c:v>121592</c:v>
                      </c:pt>
                      <c:pt idx="45">
                        <c:v>121743</c:v>
                      </c:pt>
                      <c:pt idx="46">
                        <c:v>124450</c:v>
                      </c:pt>
                      <c:pt idx="47">
                        <c:v>128438</c:v>
                      </c:pt>
                      <c:pt idx="48">
                        <c:v>130301</c:v>
                      </c:pt>
                      <c:pt idx="49">
                        <c:v>132265</c:v>
                      </c:pt>
                      <c:pt idx="50">
                        <c:v>132679</c:v>
                      </c:pt>
                      <c:pt idx="51">
                        <c:v>133944</c:v>
                      </c:pt>
                      <c:pt idx="52">
                        <c:v>136499</c:v>
                      </c:pt>
                      <c:pt idx="53">
                        <c:v>136510</c:v>
                      </c:pt>
                      <c:pt idx="54">
                        <c:v>136702</c:v>
                      </c:pt>
                      <c:pt idx="55">
                        <c:v>137003</c:v>
                      </c:pt>
                      <c:pt idx="56">
                        <c:v>138109</c:v>
                      </c:pt>
                      <c:pt idx="57">
                        <c:v>138109</c:v>
                      </c:pt>
                      <c:pt idx="58">
                        <c:v>140462</c:v>
                      </c:pt>
                      <c:pt idx="59">
                        <c:v>144590</c:v>
                      </c:pt>
                      <c:pt idx="60">
                        <c:v>146533</c:v>
                      </c:pt>
                      <c:pt idx="61">
                        <c:v>147040</c:v>
                      </c:pt>
                      <c:pt idx="62">
                        <c:v>146567</c:v>
                      </c:pt>
                      <c:pt idx="63">
                        <c:v>146437</c:v>
                      </c:pt>
                      <c:pt idx="64">
                        <c:v>146760</c:v>
                      </c:pt>
                      <c:pt idx="65">
                        <c:v>147090</c:v>
                      </c:pt>
                      <c:pt idx="66">
                        <c:v>147090</c:v>
                      </c:pt>
                      <c:pt idx="67">
                        <c:v>151534</c:v>
                      </c:pt>
                      <c:pt idx="68">
                        <c:v>148447</c:v>
                      </c:pt>
                      <c:pt idx="69">
                        <c:v>150929</c:v>
                      </c:pt>
                      <c:pt idx="70">
                        <c:v>152482</c:v>
                      </c:pt>
                      <c:pt idx="71">
                        <c:v>152309</c:v>
                      </c:pt>
                      <c:pt idx="72">
                        <c:v>152314</c:v>
                      </c:pt>
                      <c:pt idx="73">
                        <c:v>153346</c:v>
                      </c:pt>
                      <c:pt idx="74">
                        <c:v>153726</c:v>
                      </c:pt>
                      <c:pt idx="75">
                        <c:v>153536</c:v>
                      </c:pt>
                      <c:pt idx="76">
                        <c:v>152465</c:v>
                      </c:pt>
                      <c:pt idx="77">
                        <c:v>152465</c:v>
                      </c:pt>
                      <c:pt idx="78">
                        <c:v>149740</c:v>
                      </c:pt>
                      <c:pt idx="79">
                        <c:v>149848</c:v>
                      </c:pt>
                      <c:pt idx="80">
                        <c:v>150332</c:v>
                      </c:pt>
                      <c:pt idx="81">
                        <c:v>152181</c:v>
                      </c:pt>
                      <c:pt idx="82">
                        <c:v>152181</c:v>
                      </c:pt>
                      <c:pt idx="83">
                        <c:v>175656</c:v>
                      </c:pt>
                      <c:pt idx="84">
                        <c:v>177716</c:v>
                      </c:pt>
                      <c:pt idx="85">
                        <c:v>177714</c:v>
                      </c:pt>
                      <c:pt idx="86">
                        <c:v>177548</c:v>
                      </c:pt>
                      <c:pt idx="87">
                        <c:v>177850</c:v>
                      </c:pt>
                      <c:pt idx="88">
                        <c:v>175316</c:v>
                      </c:pt>
                      <c:pt idx="89">
                        <c:v>173961</c:v>
                      </c:pt>
                      <c:pt idx="90">
                        <c:v>167556</c:v>
                      </c:pt>
                      <c:pt idx="91">
                        <c:v>167802</c:v>
                      </c:pt>
                      <c:pt idx="92">
                        <c:v>167802</c:v>
                      </c:pt>
                      <c:pt idx="93">
                        <c:v>166584</c:v>
                      </c:pt>
                      <c:pt idx="94">
                        <c:v>168362</c:v>
                      </c:pt>
                      <c:pt idx="95">
                        <c:v>151580</c:v>
                      </c:pt>
                    </c:numCache>
                  </c:numRef>
                </c:val>
                <c:smooth val="0"/>
                <c:extLst xmlns:c15="http://schemas.microsoft.com/office/drawing/2012/chart">
                  <c:ext xmlns:c16="http://schemas.microsoft.com/office/drawing/2014/chart" uri="{C3380CC4-5D6E-409C-BE32-E72D297353CC}">
                    <c16:uniqueId val="{00000002-1DE6-48F8-84F6-7BAAAF828D8A}"/>
                  </c:ext>
                </c:extLst>
              </c15:ser>
            </c15:filteredLineSeries>
          </c:ext>
        </c:extLst>
      </c:lineChart>
      <c:dateAx>
        <c:axId val="1641263696"/>
        <c:scaling>
          <c:orientation val="minMax"/>
        </c:scaling>
        <c:delete val="0"/>
        <c:axPos val="b"/>
        <c:majorGridlines>
          <c:spPr>
            <a:ln w="9525" cap="flat" cmpd="sng" algn="ctr">
              <a:solidFill>
                <a:schemeClr val="lt1">
                  <a:lumMod val="95000"/>
                  <a:alpha val="10000"/>
                </a:schemeClr>
              </a:solidFill>
              <a:round/>
            </a:ln>
            <a:effectLst/>
          </c:spPr>
        </c:majorGridlines>
        <c:minorGridlines>
          <c:spPr>
            <a:ln>
              <a:solidFill>
                <a:schemeClr val="lt1">
                  <a:lumMod val="95000"/>
                  <a:alpha val="5000"/>
                </a:schemeClr>
              </a:solidFill>
            </a:ln>
            <a:effectLst/>
          </c:spPr>
        </c:minorGridlines>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dirty="0"/>
                  <a:t>PERIOD</a:t>
                </a:r>
              </a:p>
            </c:rich>
          </c:tx>
          <c:layout>
            <c:manualLayout>
              <c:xMode val="edge"/>
              <c:yMode val="edge"/>
              <c:x val="0.49547405559224417"/>
              <c:y val="0.91069058429884564"/>
            </c:manualLayout>
          </c:layout>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mmm\-yy"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41269104"/>
        <c:crosses val="autoZero"/>
        <c:auto val="0"/>
        <c:lblOffset val="100"/>
        <c:baseTimeUnit val="months"/>
        <c:majorUnit val="6"/>
      </c:dateAx>
      <c:valAx>
        <c:axId val="1641269104"/>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STATION  COUNT</a:t>
                </a:r>
              </a:p>
            </c:rich>
          </c:tx>
          <c:layout>
            <c:manualLayout>
              <c:xMode val="edge"/>
              <c:yMode val="edge"/>
              <c:x val="6.238303181534623E-3"/>
              <c:y val="0.34285185562145509"/>
            </c:manualLayout>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41263696"/>
        <c:crosses val="autoZero"/>
        <c:crossBetween val="between"/>
      </c:valAx>
      <c:spPr>
        <a:noFill/>
        <a:ln>
          <a:noFill/>
        </a:ln>
        <a:effectLst/>
      </c:spPr>
    </c:plotArea>
    <c:legend>
      <c:legendPos val="b"/>
      <c:layout>
        <c:manualLayout>
          <c:xMode val="edge"/>
          <c:yMode val="edge"/>
          <c:x val="0.83599235685059015"/>
          <c:y val="5.218409097217723E-2"/>
          <c:w val="0.12027969211272171"/>
          <c:h val="7.1200162846859177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lineChart>
        <c:grouping val="standard"/>
        <c:varyColors val="0"/>
        <c:ser>
          <c:idx val="1"/>
          <c:order val="1"/>
          <c:tx>
            <c:strRef>
              <c:f>Sheet4!$C$1</c:f>
              <c:strCache>
                <c:ptCount val="1"/>
                <c:pt idx="0">
                  <c:v>Avg active bikes</c:v>
                </c:pt>
              </c:strCache>
              <c:extLst xmlns:c15="http://schemas.microsoft.com/office/drawing/2012/chart"/>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Sheet4!$A$2:$A$97</c:f>
              <c:numCache>
                <c:formatCode>mmm\-yy</c:formatCode>
                <c:ptCount val="96"/>
                <c:pt idx="0">
                  <c:v>41426</c:v>
                </c:pt>
                <c:pt idx="1">
                  <c:v>41456</c:v>
                </c:pt>
                <c:pt idx="2">
                  <c:v>41487</c:v>
                </c:pt>
                <c:pt idx="3">
                  <c:v>41518</c:v>
                </c:pt>
                <c:pt idx="4">
                  <c:v>41548</c:v>
                </c:pt>
                <c:pt idx="5">
                  <c:v>41579</c:v>
                </c:pt>
                <c:pt idx="6">
                  <c:v>41609</c:v>
                </c:pt>
                <c:pt idx="7">
                  <c:v>41640</c:v>
                </c:pt>
                <c:pt idx="8">
                  <c:v>41671</c:v>
                </c:pt>
                <c:pt idx="9">
                  <c:v>41699</c:v>
                </c:pt>
                <c:pt idx="10">
                  <c:v>41730</c:v>
                </c:pt>
                <c:pt idx="11">
                  <c:v>41760</c:v>
                </c:pt>
                <c:pt idx="12">
                  <c:v>41791</c:v>
                </c:pt>
                <c:pt idx="13">
                  <c:v>41821</c:v>
                </c:pt>
                <c:pt idx="14">
                  <c:v>41852</c:v>
                </c:pt>
                <c:pt idx="15">
                  <c:v>41883</c:v>
                </c:pt>
                <c:pt idx="16">
                  <c:v>41913</c:v>
                </c:pt>
                <c:pt idx="17">
                  <c:v>41944</c:v>
                </c:pt>
                <c:pt idx="18">
                  <c:v>41974</c:v>
                </c:pt>
                <c:pt idx="19">
                  <c:v>42005</c:v>
                </c:pt>
                <c:pt idx="20">
                  <c:v>42036</c:v>
                </c:pt>
                <c:pt idx="21">
                  <c:v>42064</c:v>
                </c:pt>
                <c:pt idx="22">
                  <c:v>42095</c:v>
                </c:pt>
                <c:pt idx="23">
                  <c:v>42125</c:v>
                </c:pt>
                <c:pt idx="24">
                  <c:v>42156</c:v>
                </c:pt>
                <c:pt idx="25">
                  <c:v>42186</c:v>
                </c:pt>
                <c:pt idx="26">
                  <c:v>42217</c:v>
                </c:pt>
                <c:pt idx="27">
                  <c:v>42248</c:v>
                </c:pt>
                <c:pt idx="28">
                  <c:v>42278</c:v>
                </c:pt>
                <c:pt idx="29">
                  <c:v>42309</c:v>
                </c:pt>
                <c:pt idx="30">
                  <c:v>42339</c:v>
                </c:pt>
                <c:pt idx="31">
                  <c:v>42370</c:v>
                </c:pt>
                <c:pt idx="32">
                  <c:v>42401</c:v>
                </c:pt>
                <c:pt idx="33">
                  <c:v>42430</c:v>
                </c:pt>
                <c:pt idx="34">
                  <c:v>42461</c:v>
                </c:pt>
                <c:pt idx="35">
                  <c:v>42491</c:v>
                </c:pt>
                <c:pt idx="36">
                  <c:v>42522</c:v>
                </c:pt>
                <c:pt idx="37">
                  <c:v>42552</c:v>
                </c:pt>
                <c:pt idx="38">
                  <c:v>42583</c:v>
                </c:pt>
                <c:pt idx="39">
                  <c:v>42614</c:v>
                </c:pt>
                <c:pt idx="40">
                  <c:v>42644</c:v>
                </c:pt>
                <c:pt idx="41">
                  <c:v>42675</c:v>
                </c:pt>
                <c:pt idx="42">
                  <c:v>42705</c:v>
                </c:pt>
                <c:pt idx="43">
                  <c:v>42736</c:v>
                </c:pt>
                <c:pt idx="44">
                  <c:v>42767</c:v>
                </c:pt>
                <c:pt idx="45">
                  <c:v>42795</c:v>
                </c:pt>
                <c:pt idx="46">
                  <c:v>42826</c:v>
                </c:pt>
                <c:pt idx="47">
                  <c:v>42856</c:v>
                </c:pt>
                <c:pt idx="48">
                  <c:v>42887</c:v>
                </c:pt>
                <c:pt idx="49">
                  <c:v>42917</c:v>
                </c:pt>
                <c:pt idx="50">
                  <c:v>42948</c:v>
                </c:pt>
                <c:pt idx="51">
                  <c:v>42979</c:v>
                </c:pt>
                <c:pt idx="52">
                  <c:v>43009</c:v>
                </c:pt>
                <c:pt idx="53">
                  <c:v>43040</c:v>
                </c:pt>
                <c:pt idx="54">
                  <c:v>43070</c:v>
                </c:pt>
                <c:pt idx="55">
                  <c:v>43101</c:v>
                </c:pt>
                <c:pt idx="56">
                  <c:v>43132</c:v>
                </c:pt>
                <c:pt idx="57">
                  <c:v>43160</c:v>
                </c:pt>
                <c:pt idx="58">
                  <c:v>43191</c:v>
                </c:pt>
                <c:pt idx="59">
                  <c:v>43221</c:v>
                </c:pt>
                <c:pt idx="60">
                  <c:v>43252</c:v>
                </c:pt>
                <c:pt idx="61">
                  <c:v>43282</c:v>
                </c:pt>
                <c:pt idx="62">
                  <c:v>43313</c:v>
                </c:pt>
                <c:pt idx="63">
                  <c:v>43344</c:v>
                </c:pt>
                <c:pt idx="64">
                  <c:v>43374</c:v>
                </c:pt>
                <c:pt idx="65">
                  <c:v>43405</c:v>
                </c:pt>
                <c:pt idx="66">
                  <c:v>43435</c:v>
                </c:pt>
                <c:pt idx="67">
                  <c:v>43466</c:v>
                </c:pt>
                <c:pt idx="68">
                  <c:v>43497</c:v>
                </c:pt>
                <c:pt idx="69">
                  <c:v>43525</c:v>
                </c:pt>
                <c:pt idx="70">
                  <c:v>43556</c:v>
                </c:pt>
                <c:pt idx="71">
                  <c:v>43586</c:v>
                </c:pt>
                <c:pt idx="72">
                  <c:v>43617</c:v>
                </c:pt>
                <c:pt idx="73">
                  <c:v>43647</c:v>
                </c:pt>
                <c:pt idx="74">
                  <c:v>43678</c:v>
                </c:pt>
                <c:pt idx="75">
                  <c:v>43709</c:v>
                </c:pt>
                <c:pt idx="76">
                  <c:v>43739</c:v>
                </c:pt>
                <c:pt idx="77">
                  <c:v>43770</c:v>
                </c:pt>
                <c:pt idx="78">
                  <c:v>43800</c:v>
                </c:pt>
                <c:pt idx="79">
                  <c:v>43831</c:v>
                </c:pt>
                <c:pt idx="80">
                  <c:v>43862</c:v>
                </c:pt>
                <c:pt idx="81">
                  <c:v>43891</c:v>
                </c:pt>
                <c:pt idx="82">
                  <c:v>43922</c:v>
                </c:pt>
                <c:pt idx="83">
                  <c:v>43952</c:v>
                </c:pt>
                <c:pt idx="84">
                  <c:v>43983</c:v>
                </c:pt>
                <c:pt idx="85">
                  <c:v>44013</c:v>
                </c:pt>
                <c:pt idx="86">
                  <c:v>44044</c:v>
                </c:pt>
                <c:pt idx="87">
                  <c:v>44075</c:v>
                </c:pt>
                <c:pt idx="88">
                  <c:v>44105</c:v>
                </c:pt>
                <c:pt idx="89">
                  <c:v>44136</c:v>
                </c:pt>
                <c:pt idx="90">
                  <c:v>44166</c:v>
                </c:pt>
                <c:pt idx="91">
                  <c:v>44197</c:v>
                </c:pt>
                <c:pt idx="92">
                  <c:v>44228</c:v>
                </c:pt>
                <c:pt idx="93">
                  <c:v>44256</c:v>
                </c:pt>
                <c:pt idx="94">
                  <c:v>44287</c:v>
                </c:pt>
                <c:pt idx="95">
                  <c:v>44317</c:v>
                </c:pt>
              </c:numCache>
              <c:extLst xmlns:c15="http://schemas.microsoft.com/office/drawing/2012/chart"/>
            </c:numRef>
          </c:cat>
          <c:val>
            <c:numRef>
              <c:f>Sheet4!$C$2:$C$97</c:f>
              <c:numCache>
                <c:formatCode>General</c:formatCode>
                <c:ptCount val="96"/>
                <c:pt idx="0">
                  <c:v>5130</c:v>
                </c:pt>
                <c:pt idx="1">
                  <c:v>5531</c:v>
                </c:pt>
                <c:pt idx="2">
                  <c:v>5681</c:v>
                </c:pt>
                <c:pt idx="3">
                  <c:v>5513</c:v>
                </c:pt>
                <c:pt idx="4">
                  <c:v>5623</c:v>
                </c:pt>
                <c:pt idx="5">
                  <c:v>5900</c:v>
                </c:pt>
                <c:pt idx="6">
                  <c:v>6499</c:v>
                </c:pt>
                <c:pt idx="7">
                  <c:v>5441</c:v>
                </c:pt>
                <c:pt idx="8">
                  <c:v>4200</c:v>
                </c:pt>
                <c:pt idx="9">
                  <c:v>5028</c:v>
                </c:pt>
                <c:pt idx="10">
                  <c:v>5731</c:v>
                </c:pt>
                <c:pt idx="11">
                  <c:v>5149</c:v>
                </c:pt>
                <c:pt idx="12">
                  <c:v>5362</c:v>
                </c:pt>
                <c:pt idx="13">
                  <c:v>5411</c:v>
                </c:pt>
                <c:pt idx="14">
                  <c:v>5079</c:v>
                </c:pt>
                <c:pt idx="15">
                  <c:v>5043</c:v>
                </c:pt>
                <c:pt idx="16">
                  <c:v>5279</c:v>
                </c:pt>
                <c:pt idx="17">
                  <c:v>4995</c:v>
                </c:pt>
                <c:pt idx="18">
                  <c:v>4077</c:v>
                </c:pt>
                <c:pt idx="19">
                  <c:v>3479</c:v>
                </c:pt>
                <c:pt idx="20">
                  <c:v>3457</c:v>
                </c:pt>
                <c:pt idx="21">
                  <c:v>3826</c:v>
                </c:pt>
                <c:pt idx="22">
                  <c:v>3643</c:v>
                </c:pt>
                <c:pt idx="23">
                  <c:v>4584</c:v>
                </c:pt>
                <c:pt idx="24">
                  <c:v>5452</c:v>
                </c:pt>
                <c:pt idx="25">
                  <c:v>6043</c:v>
                </c:pt>
                <c:pt idx="26">
                  <c:v>6628</c:v>
                </c:pt>
                <c:pt idx="27">
                  <c:v>7350</c:v>
                </c:pt>
                <c:pt idx="28">
                  <c:v>7359</c:v>
                </c:pt>
                <c:pt idx="29">
                  <c:v>6933</c:v>
                </c:pt>
                <c:pt idx="30">
                  <c:v>6628</c:v>
                </c:pt>
                <c:pt idx="31">
                  <c:v>6518</c:v>
                </c:pt>
                <c:pt idx="32">
                  <c:v>6947</c:v>
                </c:pt>
                <c:pt idx="33">
                  <c:v>6673</c:v>
                </c:pt>
                <c:pt idx="34">
                  <c:v>6069</c:v>
                </c:pt>
                <c:pt idx="35">
                  <c:v>6790</c:v>
                </c:pt>
                <c:pt idx="36">
                  <c:v>7164</c:v>
                </c:pt>
                <c:pt idx="37">
                  <c:v>7488</c:v>
                </c:pt>
                <c:pt idx="38">
                  <c:v>8139</c:v>
                </c:pt>
                <c:pt idx="39">
                  <c:v>8640</c:v>
                </c:pt>
                <c:pt idx="40">
                  <c:v>9475</c:v>
                </c:pt>
                <c:pt idx="41">
                  <c:v>9485</c:v>
                </c:pt>
                <c:pt idx="42">
                  <c:v>7993</c:v>
                </c:pt>
                <c:pt idx="43">
                  <c:v>7156</c:v>
                </c:pt>
                <c:pt idx="44">
                  <c:v>7382</c:v>
                </c:pt>
                <c:pt idx="45">
                  <c:v>8669</c:v>
                </c:pt>
                <c:pt idx="46">
                  <c:v>9461</c:v>
                </c:pt>
                <c:pt idx="47">
                  <c:v>9174</c:v>
                </c:pt>
                <c:pt idx="48">
                  <c:v>8503</c:v>
                </c:pt>
                <c:pt idx="49">
                  <c:v>9023</c:v>
                </c:pt>
                <c:pt idx="50">
                  <c:v>9493</c:v>
                </c:pt>
                <c:pt idx="51">
                  <c:v>10017</c:v>
                </c:pt>
                <c:pt idx="52">
                  <c:v>9591</c:v>
                </c:pt>
                <c:pt idx="53">
                  <c:v>11367</c:v>
                </c:pt>
                <c:pt idx="54">
                  <c:v>9966</c:v>
                </c:pt>
                <c:pt idx="55">
                  <c:v>9140</c:v>
                </c:pt>
                <c:pt idx="56">
                  <c:v>8393</c:v>
                </c:pt>
                <c:pt idx="57">
                  <c:v>9552</c:v>
                </c:pt>
                <c:pt idx="58">
                  <c:v>10796</c:v>
                </c:pt>
                <c:pt idx="59">
                  <c:v>10926</c:v>
                </c:pt>
                <c:pt idx="60">
                  <c:v>10494</c:v>
                </c:pt>
                <c:pt idx="61">
                  <c:v>9346</c:v>
                </c:pt>
                <c:pt idx="62">
                  <c:v>9710</c:v>
                </c:pt>
                <c:pt idx="63">
                  <c:v>8960</c:v>
                </c:pt>
                <c:pt idx="64">
                  <c:v>8107</c:v>
                </c:pt>
                <c:pt idx="65">
                  <c:v>10505</c:v>
                </c:pt>
                <c:pt idx="66">
                  <c:v>11500</c:v>
                </c:pt>
                <c:pt idx="67">
                  <c:v>11500</c:v>
                </c:pt>
                <c:pt idx="68">
                  <c:v>11305</c:v>
                </c:pt>
                <c:pt idx="69">
                  <c:v>12744</c:v>
                </c:pt>
                <c:pt idx="70">
                  <c:v>12035</c:v>
                </c:pt>
                <c:pt idx="71">
                  <c:v>11422</c:v>
                </c:pt>
                <c:pt idx="72">
                  <c:v>12253</c:v>
                </c:pt>
                <c:pt idx="73">
                  <c:v>12525</c:v>
                </c:pt>
                <c:pt idx="74">
                  <c:v>12789</c:v>
                </c:pt>
                <c:pt idx="75">
                  <c:v>13971</c:v>
                </c:pt>
                <c:pt idx="76">
                  <c:v>13222</c:v>
                </c:pt>
                <c:pt idx="77">
                  <c:v>14719</c:v>
                </c:pt>
                <c:pt idx="78">
                  <c:v>12898</c:v>
                </c:pt>
                <c:pt idx="79">
                  <c:v>12737</c:v>
                </c:pt>
                <c:pt idx="80">
                  <c:v>12833</c:v>
                </c:pt>
                <c:pt idx="81">
                  <c:v>13903</c:v>
                </c:pt>
                <c:pt idx="82">
                  <c:v>14262</c:v>
                </c:pt>
                <c:pt idx="83">
                  <c:v>14649</c:v>
                </c:pt>
                <c:pt idx="84">
                  <c:v>14686</c:v>
                </c:pt>
                <c:pt idx="85">
                  <c:v>14920</c:v>
                </c:pt>
                <c:pt idx="86">
                  <c:v>15946</c:v>
                </c:pt>
                <c:pt idx="87">
                  <c:v>16587</c:v>
                </c:pt>
                <c:pt idx="88">
                  <c:v>17331</c:v>
                </c:pt>
                <c:pt idx="89">
                  <c:v>17442</c:v>
                </c:pt>
                <c:pt idx="90">
                  <c:v>15442</c:v>
                </c:pt>
                <c:pt idx="91">
                  <c:v>14874</c:v>
                </c:pt>
                <c:pt idx="92">
                  <c:v>15056</c:v>
                </c:pt>
                <c:pt idx="93">
                  <c:v>19426</c:v>
                </c:pt>
                <c:pt idx="94">
                  <c:v>23347</c:v>
                </c:pt>
                <c:pt idx="95">
                  <c:v>24137</c:v>
                </c:pt>
              </c:numCache>
              <c:extLst xmlns:c15="http://schemas.microsoft.com/office/drawing/2012/chart"/>
            </c:numRef>
          </c:val>
          <c:smooth val="0"/>
          <c:extLst>
            <c:ext xmlns:c16="http://schemas.microsoft.com/office/drawing/2014/chart" uri="{C3380CC4-5D6E-409C-BE32-E72D297353CC}">
              <c16:uniqueId val="{00000000-18D7-4352-8046-007AFE1C53BB}"/>
            </c:ext>
          </c:extLst>
        </c:ser>
        <c:dLbls>
          <c:showLegendKey val="0"/>
          <c:showVal val="0"/>
          <c:showCatName val="0"/>
          <c:showSerName val="0"/>
          <c:showPercent val="0"/>
          <c:showBubbleSize val="0"/>
        </c:dLbls>
        <c:smooth val="0"/>
        <c:axId val="1641263696"/>
        <c:axId val="1641269104"/>
        <c:extLst>
          <c:ext xmlns:c15="http://schemas.microsoft.com/office/drawing/2012/chart" uri="{02D57815-91ED-43cb-92C2-25804820EDAC}">
            <c15:filteredLineSeries>
              <c15:ser>
                <c:idx val="0"/>
                <c:order val="0"/>
                <c:tx>
                  <c:strRef>
                    <c:extLst>
                      <c:ext uri="{02D57815-91ED-43cb-92C2-25804820EDAC}">
                        <c15:formulaRef>
                          <c15:sqref>Sheet4!$B$1</c15:sqref>
                        </c15:formulaRef>
                      </c:ext>
                    </c:extLst>
                    <c:strCache>
                      <c:ptCount val="1"/>
                      <c:pt idx="0">
                        <c:v>Stations</c:v>
                      </c:pt>
                    </c:strCache>
                  </c:strRef>
                </c:tx>
                <c:spPr>
                  <a:ln w="34925" cap="rnd">
                    <a:solidFill>
                      <a:schemeClr val="accent1">
                        <a:shade val="65000"/>
                      </a:schemeClr>
                    </a:solidFill>
                    <a:round/>
                  </a:ln>
                  <a:effectLst>
                    <a:outerShdw blurRad="57150" dist="19050" dir="5400000" algn="ctr" rotWithShape="0">
                      <a:srgbClr val="000000">
                        <a:alpha val="63000"/>
                      </a:srgbClr>
                    </a:outerShdw>
                  </a:effectLst>
                </c:spPr>
                <c:marker>
                  <c:symbol val="none"/>
                </c:marker>
                <c:cat>
                  <c:numRef>
                    <c:extLst>
                      <c:ext uri="{02D57815-91ED-43cb-92C2-25804820EDAC}">
                        <c15:formulaRef>
                          <c15:sqref>Sheet4!$A$2:$A$97</c15:sqref>
                        </c15:formulaRef>
                      </c:ext>
                    </c:extLst>
                    <c:numCache>
                      <c:formatCode>mmm\-yy</c:formatCode>
                      <c:ptCount val="96"/>
                      <c:pt idx="0">
                        <c:v>41426</c:v>
                      </c:pt>
                      <c:pt idx="1">
                        <c:v>41456</c:v>
                      </c:pt>
                      <c:pt idx="2">
                        <c:v>41487</c:v>
                      </c:pt>
                      <c:pt idx="3">
                        <c:v>41518</c:v>
                      </c:pt>
                      <c:pt idx="4">
                        <c:v>41548</c:v>
                      </c:pt>
                      <c:pt idx="5">
                        <c:v>41579</c:v>
                      </c:pt>
                      <c:pt idx="6">
                        <c:v>41609</c:v>
                      </c:pt>
                      <c:pt idx="7">
                        <c:v>41640</c:v>
                      </c:pt>
                      <c:pt idx="8">
                        <c:v>41671</c:v>
                      </c:pt>
                      <c:pt idx="9">
                        <c:v>41699</c:v>
                      </c:pt>
                      <c:pt idx="10">
                        <c:v>41730</c:v>
                      </c:pt>
                      <c:pt idx="11">
                        <c:v>41760</c:v>
                      </c:pt>
                      <c:pt idx="12">
                        <c:v>41791</c:v>
                      </c:pt>
                      <c:pt idx="13">
                        <c:v>41821</c:v>
                      </c:pt>
                      <c:pt idx="14">
                        <c:v>41852</c:v>
                      </c:pt>
                      <c:pt idx="15">
                        <c:v>41883</c:v>
                      </c:pt>
                      <c:pt idx="16">
                        <c:v>41913</c:v>
                      </c:pt>
                      <c:pt idx="17">
                        <c:v>41944</c:v>
                      </c:pt>
                      <c:pt idx="18">
                        <c:v>41974</c:v>
                      </c:pt>
                      <c:pt idx="19">
                        <c:v>42005</c:v>
                      </c:pt>
                      <c:pt idx="20">
                        <c:v>42036</c:v>
                      </c:pt>
                      <c:pt idx="21">
                        <c:v>42064</c:v>
                      </c:pt>
                      <c:pt idx="22">
                        <c:v>42095</c:v>
                      </c:pt>
                      <c:pt idx="23">
                        <c:v>42125</c:v>
                      </c:pt>
                      <c:pt idx="24">
                        <c:v>42156</c:v>
                      </c:pt>
                      <c:pt idx="25">
                        <c:v>42186</c:v>
                      </c:pt>
                      <c:pt idx="26">
                        <c:v>42217</c:v>
                      </c:pt>
                      <c:pt idx="27">
                        <c:v>42248</c:v>
                      </c:pt>
                      <c:pt idx="28">
                        <c:v>42278</c:v>
                      </c:pt>
                      <c:pt idx="29">
                        <c:v>42309</c:v>
                      </c:pt>
                      <c:pt idx="30">
                        <c:v>42339</c:v>
                      </c:pt>
                      <c:pt idx="31">
                        <c:v>42370</c:v>
                      </c:pt>
                      <c:pt idx="32">
                        <c:v>42401</c:v>
                      </c:pt>
                      <c:pt idx="33">
                        <c:v>42430</c:v>
                      </c:pt>
                      <c:pt idx="34">
                        <c:v>42461</c:v>
                      </c:pt>
                      <c:pt idx="35">
                        <c:v>42491</c:v>
                      </c:pt>
                      <c:pt idx="36">
                        <c:v>42522</c:v>
                      </c:pt>
                      <c:pt idx="37">
                        <c:v>42552</c:v>
                      </c:pt>
                      <c:pt idx="38">
                        <c:v>42583</c:v>
                      </c:pt>
                      <c:pt idx="39">
                        <c:v>42614</c:v>
                      </c:pt>
                      <c:pt idx="40">
                        <c:v>42644</c:v>
                      </c:pt>
                      <c:pt idx="41">
                        <c:v>42675</c:v>
                      </c:pt>
                      <c:pt idx="42">
                        <c:v>42705</c:v>
                      </c:pt>
                      <c:pt idx="43">
                        <c:v>42736</c:v>
                      </c:pt>
                      <c:pt idx="44">
                        <c:v>42767</c:v>
                      </c:pt>
                      <c:pt idx="45">
                        <c:v>42795</c:v>
                      </c:pt>
                      <c:pt idx="46">
                        <c:v>42826</c:v>
                      </c:pt>
                      <c:pt idx="47">
                        <c:v>42856</c:v>
                      </c:pt>
                      <c:pt idx="48">
                        <c:v>42887</c:v>
                      </c:pt>
                      <c:pt idx="49">
                        <c:v>42917</c:v>
                      </c:pt>
                      <c:pt idx="50">
                        <c:v>42948</c:v>
                      </c:pt>
                      <c:pt idx="51">
                        <c:v>42979</c:v>
                      </c:pt>
                      <c:pt idx="52">
                        <c:v>43009</c:v>
                      </c:pt>
                      <c:pt idx="53">
                        <c:v>43040</c:v>
                      </c:pt>
                      <c:pt idx="54">
                        <c:v>43070</c:v>
                      </c:pt>
                      <c:pt idx="55">
                        <c:v>43101</c:v>
                      </c:pt>
                      <c:pt idx="56">
                        <c:v>43132</c:v>
                      </c:pt>
                      <c:pt idx="57">
                        <c:v>43160</c:v>
                      </c:pt>
                      <c:pt idx="58">
                        <c:v>43191</c:v>
                      </c:pt>
                      <c:pt idx="59">
                        <c:v>43221</c:v>
                      </c:pt>
                      <c:pt idx="60">
                        <c:v>43252</c:v>
                      </c:pt>
                      <c:pt idx="61">
                        <c:v>43282</c:v>
                      </c:pt>
                      <c:pt idx="62">
                        <c:v>43313</c:v>
                      </c:pt>
                      <c:pt idx="63">
                        <c:v>43344</c:v>
                      </c:pt>
                      <c:pt idx="64">
                        <c:v>43374</c:v>
                      </c:pt>
                      <c:pt idx="65">
                        <c:v>43405</c:v>
                      </c:pt>
                      <c:pt idx="66">
                        <c:v>43435</c:v>
                      </c:pt>
                      <c:pt idx="67">
                        <c:v>43466</c:v>
                      </c:pt>
                      <c:pt idx="68">
                        <c:v>43497</c:v>
                      </c:pt>
                      <c:pt idx="69">
                        <c:v>43525</c:v>
                      </c:pt>
                      <c:pt idx="70">
                        <c:v>43556</c:v>
                      </c:pt>
                      <c:pt idx="71">
                        <c:v>43586</c:v>
                      </c:pt>
                      <c:pt idx="72">
                        <c:v>43617</c:v>
                      </c:pt>
                      <c:pt idx="73">
                        <c:v>43647</c:v>
                      </c:pt>
                      <c:pt idx="74">
                        <c:v>43678</c:v>
                      </c:pt>
                      <c:pt idx="75">
                        <c:v>43709</c:v>
                      </c:pt>
                      <c:pt idx="76">
                        <c:v>43739</c:v>
                      </c:pt>
                      <c:pt idx="77">
                        <c:v>43770</c:v>
                      </c:pt>
                      <c:pt idx="78">
                        <c:v>43800</c:v>
                      </c:pt>
                      <c:pt idx="79">
                        <c:v>43831</c:v>
                      </c:pt>
                      <c:pt idx="80">
                        <c:v>43862</c:v>
                      </c:pt>
                      <c:pt idx="81">
                        <c:v>43891</c:v>
                      </c:pt>
                      <c:pt idx="82">
                        <c:v>43922</c:v>
                      </c:pt>
                      <c:pt idx="83">
                        <c:v>43952</c:v>
                      </c:pt>
                      <c:pt idx="84">
                        <c:v>43983</c:v>
                      </c:pt>
                      <c:pt idx="85">
                        <c:v>44013</c:v>
                      </c:pt>
                      <c:pt idx="86">
                        <c:v>44044</c:v>
                      </c:pt>
                      <c:pt idx="87">
                        <c:v>44075</c:v>
                      </c:pt>
                      <c:pt idx="88">
                        <c:v>44105</c:v>
                      </c:pt>
                      <c:pt idx="89">
                        <c:v>44136</c:v>
                      </c:pt>
                      <c:pt idx="90">
                        <c:v>44166</c:v>
                      </c:pt>
                      <c:pt idx="91">
                        <c:v>44197</c:v>
                      </c:pt>
                      <c:pt idx="92">
                        <c:v>44228</c:v>
                      </c:pt>
                      <c:pt idx="93">
                        <c:v>44256</c:v>
                      </c:pt>
                      <c:pt idx="94">
                        <c:v>44287</c:v>
                      </c:pt>
                      <c:pt idx="95">
                        <c:v>44317</c:v>
                      </c:pt>
                    </c:numCache>
                  </c:numRef>
                </c:cat>
                <c:val>
                  <c:numRef>
                    <c:extLst>
                      <c:ext uri="{02D57815-91ED-43cb-92C2-25804820EDAC}">
                        <c15:formulaRef>
                          <c15:sqref>Sheet4!$B$2:$B$97</c15:sqref>
                        </c15:formulaRef>
                      </c:ext>
                    </c:extLst>
                    <c:numCache>
                      <c:formatCode>General</c:formatCode>
                      <c:ptCount val="96"/>
                      <c:pt idx="0">
                        <c:v>322</c:v>
                      </c:pt>
                      <c:pt idx="1">
                        <c:v>328</c:v>
                      </c:pt>
                      <c:pt idx="2">
                        <c:v>332</c:v>
                      </c:pt>
                      <c:pt idx="3">
                        <c:v>332</c:v>
                      </c:pt>
                      <c:pt idx="4">
                        <c:v>332</c:v>
                      </c:pt>
                      <c:pt idx="5">
                        <c:v>332</c:v>
                      </c:pt>
                      <c:pt idx="6">
                        <c:v>332</c:v>
                      </c:pt>
                      <c:pt idx="7">
                        <c:v>332</c:v>
                      </c:pt>
                      <c:pt idx="8">
                        <c:v>329</c:v>
                      </c:pt>
                      <c:pt idx="9">
                        <c:v>327</c:v>
                      </c:pt>
                      <c:pt idx="10">
                        <c:v>324</c:v>
                      </c:pt>
                      <c:pt idx="11">
                        <c:v>327</c:v>
                      </c:pt>
                      <c:pt idx="12">
                        <c:v>325</c:v>
                      </c:pt>
                      <c:pt idx="13">
                        <c:v>323</c:v>
                      </c:pt>
                      <c:pt idx="14">
                        <c:v>325</c:v>
                      </c:pt>
                      <c:pt idx="15">
                        <c:v>325</c:v>
                      </c:pt>
                      <c:pt idx="16">
                        <c:v>328</c:v>
                      </c:pt>
                      <c:pt idx="17">
                        <c:v>325</c:v>
                      </c:pt>
                      <c:pt idx="18">
                        <c:v>325</c:v>
                      </c:pt>
                      <c:pt idx="19">
                        <c:v>327</c:v>
                      </c:pt>
                      <c:pt idx="20">
                        <c:v>328</c:v>
                      </c:pt>
                      <c:pt idx="21">
                        <c:v>327</c:v>
                      </c:pt>
                      <c:pt idx="22">
                        <c:v>320</c:v>
                      </c:pt>
                      <c:pt idx="23">
                        <c:v>319</c:v>
                      </c:pt>
                      <c:pt idx="24">
                        <c:v>324</c:v>
                      </c:pt>
                      <c:pt idx="25">
                        <c:v>325</c:v>
                      </c:pt>
                      <c:pt idx="26">
                        <c:v>412</c:v>
                      </c:pt>
                      <c:pt idx="27">
                        <c:v>442</c:v>
                      </c:pt>
                      <c:pt idx="28">
                        <c:v>450</c:v>
                      </c:pt>
                      <c:pt idx="29">
                        <c:v>465</c:v>
                      </c:pt>
                      <c:pt idx="30">
                        <c:v>456</c:v>
                      </c:pt>
                      <c:pt idx="31">
                        <c:v>467</c:v>
                      </c:pt>
                      <c:pt idx="32">
                        <c:v>469</c:v>
                      </c:pt>
                      <c:pt idx="33">
                        <c:v>469</c:v>
                      </c:pt>
                      <c:pt idx="34">
                        <c:v>460</c:v>
                      </c:pt>
                      <c:pt idx="35">
                        <c:v>467</c:v>
                      </c:pt>
                      <c:pt idx="36">
                        <c:v>467</c:v>
                      </c:pt>
                      <c:pt idx="37">
                        <c:v>467</c:v>
                      </c:pt>
                      <c:pt idx="38">
                        <c:v>562</c:v>
                      </c:pt>
                      <c:pt idx="39">
                        <c:v>589</c:v>
                      </c:pt>
                      <c:pt idx="40">
                        <c:v>590</c:v>
                      </c:pt>
                      <c:pt idx="41">
                        <c:v>594</c:v>
                      </c:pt>
                      <c:pt idx="42">
                        <c:v>585</c:v>
                      </c:pt>
                      <c:pt idx="43">
                        <c:v>597</c:v>
                      </c:pt>
                      <c:pt idx="44">
                        <c:v>598</c:v>
                      </c:pt>
                      <c:pt idx="45">
                        <c:v>594</c:v>
                      </c:pt>
                      <c:pt idx="46">
                        <c:v>593</c:v>
                      </c:pt>
                      <c:pt idx="47">
                        <c:v>605</c:v>
                      </c:pt>
                      <c:pt idx="48">
                        <c:v>608</c:v>
                      </c:pt>
                      <c:pt idx="49">
                        <c:v>608</c:v>
                      </c:pt>
                      <c:pt idx="50">
                        <c:v>609</c:v>
                      </c:pt>
                      <c:pt idx="51">
                        <c:v>622</c:v>
                      </c:pt>
                      <c:pt idx="52">
                        <c:v>727</c:v>
                      </c:pt>
                      <c:pt idx="53">
                        <c:v>729</c:v>
                      </c:pt>
                      <c:pt idx="54">
                        <c:v>740</c:v>
                      </c:pt>
                      <c:pt idx="55">
                        <c:v>752</c:v>
                      </c:pt>
                      <c:pt idx="56">
                        <c:v>752</c:v>
                      </c:pt>
                      <c:pt idx="57">
                        <c:v>750</c:v>
                      </c:pt>
                      <c:pt idx="58">
                        <c:v>741</c:v>
                      </c:pt>
                      <c:pt idx="59">
                        <c:v>733</c:v>
                      </c:pt>
                      <c:pt idx="60">
                        <c:v>739</c:v>
                      </c:pt>
                      <c:pt idx="61">
                        <c:v>751</c:v>
                      </c:pt>
                      <c:pt idx="62">
                        <c:v>749</c:v>
                      </c:pt>
                      <c:pt idx="63">
                        <c:v>753</c:v>
                      </c:pt>
                      <c:pt idx="64">
                        <c:v>749</c:v>
                      </c:pt>
                      <c:pt idx="65">
                        <c:v>749</c:v>
                      </c:pt>
                      <c:pt idx="66">
                        <c:v>746</c:v>
                      </c:pt>
                      <c:pt idx="67">
                        <c:v>757</c:v>
                      </c:pt>
                      <c:pt idx="68">
                        <c:v>760</c:v>
                      </c:pt>
                      <c:pt idx="69">
                        <c:v>757</c:v>
                      </c:pt>
                      <c:pt idx="70">
                        <c:v>775</c:v>
                      </c:pt>
                      <c:pt idx="71">
                        <c:v>777</c:v>
                      </c:pt>
                      <c:pt idx="72">
                        <c:v>759</c:v>
                      </c:pt>
                      <c:pt idx="73">
                        <c:v>778</c:v>
                      </c:pt>
                      <c:pt idx="74">
                        <c:v>781</c:v>
                      </c:pt>
                      <c:pt idx="75">
                        <c:v>793</c:v>
                      </c:pt>
                      <c:pt idx="76">
                        <c:v>817</c:v>
                      </c:pt>
                      <c:pt idx="77">
                        <c:v>853</c:v>
                      </c:pt>
                      <c:pt idx="78">
                        <c:v>864</c:v>
                      </c:pt>
                      <c:pt idx="79">
                        <c:v>881</c:v>
                      </c:pt>
                      <c:pt idx="80">
                        <c:v>885</c:v>
                      </c:pt>
                      <c:pt idx="81">
                        <c:v>884</c:v>
                      </c:pt>
                      <c:pt idx="82">
                        <c:v>885</c:v>
                      </c:pt>
                      <c:pt idx="83">
                        <c:v>915</c:v>
                      </c:pt>
                      <c:pt idx="84">
                        <c:v>956</c:v>
                      </c:pt>
                      <c:pt idx="85">
                        <c:v>975</c:v>
                      </c:pt>
                      <c:pt idx="86">
                        <c:v>1019</c:v>
                      </c:pt>
                      <c:pt idx="87">
                        <c:v>1081</c:v>
                      </c:pt>
                      <c:pt idx="88">
                        <c:v>1130</c:v>
                      </c:pt>
                      <c:pt idx="89">
                        <c:v>1143</c:v>
                      </c:pt>
                      <c:pt idx="90">
                        <c:v>1166</c:v>
                      </c:pt>
                      <c:pt idx="91">
                        <c:v>1217</c:v>
                      </c:pt>
                      <c:pt idx="92">
                        <c:v>1308</c:v>
                      </c:pt>
                      <c:pt idx="93">
                        <c:v>1317</c:v>
                      </c:pt>
                      <c:pt idx="94">
                        <c:v>1381</c:v>
                      </c:pt>
                      <c:pt idx="95">
                        <c:v>1442</c:v>
                      </c:pt>
                    </c:numCache>
                  </c:numRef>
                </c:val>
                <c:smooth val="0"/>
                <c:extLst>
                  <c:ext xmlns:c16="http://schemas.microsoft.com/office/drawing/2014/chart" uri="{C3380CC4-5D6E-409C-BE32-E72D297353CC}">
                    <c16:uniqueId val="{00000001-18D7-4352-8046-007AFE1C53BB}"/>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Sheet4!$D$1</c15:sqref>
                        </c15:formulaRef>
                      </c:ext>
                    </c:extLst>
                    <c:strCache>
                      <c:ptCount val="1"/>
                      <c:pt idx="0">
                        <c:v>Membership</c:v>
                      </c:pt>
                    </c:strCache>
                  </c:strRef>
                </c:tx>
                <c:spPr>
                  <a:ln w="34925" cap="rnd">
                    <a:solidFill>
                      <a:schemeClr val="accent1">
                        <a:tint val="65000"/>
                      </a:schemeClr>
                    </a:solidFill>
                    <a:round/>
                  </a:ln>
                  <a:effectLst>
                    <a:outerShdw blurRad="57150" dist="19050" dir="5400000" algn="ctr" rotWithShape="0">
                      <a:srgbClr val="000000">
                        <a:alpha val="63000"/>
                      </a:srgbClr>
                    </a:outerShdw>
                  </a:effectLst>
                </c:spPr>
                <c:marker>
                  <c:symbol val="none"/>
                </c:marker>
                <c:cat>
                  <c:numRef>
                    <c:extLst xmlns:c15="http://schemas.microsoft.com/office/drawing/2012/chart">
                      <c:ext xmlns:c15="http://schemas.microsoft.com/office/drawing/2012/chart" uri="{02D57815-91ED-43cb-92C2-25804820EDAC}">
                        <c15:formulaRef>
                          <c15:sqref>Sheet4!$A$2:$A$97</c15:sqref>
                        </c15:formulaRef>
                      </c:ext>
                    </c:extLst>
                    <c:numCache>
                      <c:formatCode>mmm\-yy</c:formatCode>
                      <c:ptCount val="96"/>
                      <c:pt idx="0">
                        <c:v>41426</c:v>
                      </c:pt>
                      <c:pt idx="1">
                        <c:v>41456</c:v>
                      </c:pt>
                      <c:pt idx="2">
                        <c:v>41487</c:v>
                      </c:pt>
                      <c:pt idx="3">
                        <c:v>41518</c:v>
                      </c:pt>
                      <c:pt idx="4">
                        <c:v>41548</c:v>
                      </c:pt>
                      <c:pt idx="5">
                        <c:v>41579</c:v>
                      </c:pt>
                      <c:pt idx="6">
                        <c:v>41609</c:v>
                      </c:pt>
                      <c:pt idx="7">
                        <c:v>41640</c:v>
                      </c:pt>
                      <c:pt idx="8">
                        <c:v>41671</c:v>
                      </c:pt>
                      <c:pt idx="9">
                        <c:v>41699</c:v>
                      </c:pt>
                      <c:pt idx="10">
                        <c:v>41730</c:v>
                      </c:pt>
                      <c:pt idx="11">
                        <c:v>41760</c:v>
                      </c:pt>
                      <c:pt idx="12">
                        <c:v>41791</c:v>
                      </c:pt>
                      <c:pt idx="13">
                        <c:v>41821</c:v>
                      </c:pt>
                      <c:pt idx="14">
                        <c:v>41852</c:v>
                      </c:pt>
                      <c:pt idx="15">
                        <c:v>41883</c:v>
                      </c:pt>
                      <c:pt idx="16">
                        <c:v>41913</c:v>
                      </c:pt>
                      <c:pt idx="17">
                        <c:v>41944</c:v>
                      </c:pt>
                      <c:pt idx="18">
                        <c:v>41974</c:v>
                      </c:pt>
                      <c:pt idx="19">
                        <c:v>42005</c:v>
                      </c:pt>
                      <c:pt idx="20">
                        <c:v>42036</c:v>
                      </c:pt>
                      <c:pt idx="21">
                        <c:v>42064</c:v>
                      </c:pt>
                      <c:pt idx="22">
                        <c:v>42095</c:v>
                      </c:pt>
                      <c:pt idx="23">
                        <c:v>42125</c:v>
                      </c:pt>
                      <c:pt idx="24">
                        <c:v>42156</c:v>
                      </c:pt>
                      <c:pt idx="25">
                        <c:v>42186</c:v>
                      </c:pt>
                      <c:pt idx="26">
                        <c:v>42217</c:v>
                      </c:pt>
                      <c:pt idx="27">
                        <c:v>42248</c:v>
                      </c:pt>
                      <c:pt idx="28">
                        <c:v>42278</c:v>
                      </c:pt>
                      <c:pt idx="29">
                        <c:v>42309</c:v>
                      </c:pt>
                      <c:pt idx="30">
                        <c:v>42339</c:v>
                      </c:pt>
                      <c:pt idx="31">
                        <c:v>42370</c:v>
                      </c:pt>
                      <c:pt idx="32">
                        <c:v>42401</c:v>
                      </c:pt>
                      <c:pt idx="33">
                        <c:v>42430</c:v>
                      </c:pt>
                      <c:pt idx="34">
                        <c:v>42461</c:v>
                      </c:pt>
                      <c:pt idx="35">
                        <c:v>42491</c:v>
                      </c:pt>
                      <c:pt idx="36">
                        <c:v>42522</c:v>
                      </c:pt>
                      <c:pt idx="37">
                        <c:v>42552</c:v>
                      </c:pt>
                      <c:pt idx="38">
                        <c:v>42583</c:v>
                      </c:pt>
                      <c:pt idx="39">
                        <c:v>42614</c:v>
                      </c:pt>
                      <c:pt idx="40">
                        <c:v>42644</c:v>
                      </c:pt>
                      <c:pt idx="41">
                        <c:v>42675</c:v>
                      </c:pt>
                      <c:pt idx="42">
                        <c:v>42705</c:v>
                      </c:pt>
                      <c:pt idx="43">
                        <c:v>42736</c:v>
                      </c:pt>
                      <c:pt idx="44">
                        <c:v>42767</c:v>
                      </c:pt>
                      <c:pt idx="45">
                        <c:v>42795</c:v>
                      </c:pt>
                      <c:pt idx="46">
                        <c:v>42826</c:v>
                      </c:pt>
                      <c:pt idx="47">
                        <c:v>42856</c:v>
                      </c:pt>
                      <c:pt idx="48">
                        <c:v>42887</c:v>
                      </c:pt>
                      <c:pt idx="49">
                        <c:v>42917</c:v>
                      </c:pt>
                      <c:pt idx="50">
                        <c:v>42948</c:v>
                      </c:pt>
                      <c:pt idx="51">
                        <c:v>42979</c:v>
                      </c:pt>
                      <c:pt idx="52">
                        <c:v>43009</c:v>
                      </c:pt>
                      <c:pt idx="53">
                        <c:v>43040</c:v>
                      </c:pt>
                      <c:pt idx="54">
                        <c:v>43070</c:v>
                      </c:pt>
                      <c:pt idx="55">
                        <c:v>43101</c:v>
                      </c:pt>
                      <c:pt idx="56">
                        <c:v>43132</c:v>
                      </c:pt>
                      <c:pt idx="57">
                        <c:v>43160</c:v>
                      </c:pt>
                      <c:pt idx="58">
                        <c:v>43191</c:v>
                      </c:pt>
                      <c:pt idx="59">
                        <c:v>43221</c:v>
                      </c:pt>
                      <c:pt idx="60">
                        <c:v>43252</c:v>
                      </c:pt>
                      <c:pt idx="61">
                        <c:v>43282</c:v>
                      </c:pt>
                      <c:pt idx="62">
                        <c:v>43313</c:v>
                      </c:pt>
                      <c:pt idx="63">
                        <c:v>43344</c:v>
                      </c:pt>
                      <c:pt idx="64">
                        <c:v>43374</c:v>
                      </c:pt>
                      <c:pt idx="65">
                        <c:v>43405</c:v>
                      </c:pt>
                      <c:pt idx="66">
                        <c:v>43435</c:v>
                      </c:pt>
                      <c:pt idx="67">
                        <c:v>43466</c:v>
                      </c:pt>
                      <c:pt idx="68">
                        <c:v>43497</c:v>
                      </c:pt>
                      <c:pt idx="69">
                        <c:v>43525</c:v>
                      </c:pt>
                      <c:pt idx="70">
                        <c:v>43556</c:v>
                      </c:pt>
                      <c:pt idx="71">
                        <c:v>43586</c:v>
                      </c:pt>
                      <c:pt idx="72">
                        <c:v>43617</c:v>
                      </c:pt>
                      <c:pt idx="73">
                        <c:v>43647</c:v>
                      </c:pt>
                      <c:pt idx="74">
                        <c:v>43678</c:v>
                      </c:pt>
                      <c:pt idx="75">
                        <c:v>43709</c:v>
                      </c:pt>
                      <c:pt idx="76">
                        <c:v>43739</c:v>
                      </c:pt>
                      <c:pt idx="77">
                        <c:v>43770</c:v>
                      </c:pt>
                      <c:pt idx="78">
                        <c:v>43800</c:v>
                      </c:pt>
                      <c:pt idx="79">
                        <c:v>43831</c:v>
                      </c:pt>
                      <c:pt idx="80">
                        <c:v>43862</c:v>
                      </c:pt>
                      <c:pt idx="81">
                        <c:v>43891</c:v>
                      </c:pt>
                      <c:pt idx="82">
                        <c:v>43922</c:v>
                      </c:pt>
                      <c:pt idx="83">
                        <c:v>43952</c:v>
                      </c:pt>
                      <c:pt idx="84">
                        <c:v>43983</c:v>
                      </c:pt>
                      <c:pt idx="85">
                        <c:v>44013</c:v>
                      </c:pt>
                      <c:pt idx="86">
                        <c:v>44044</c:v>
                      </c:pt>
                      <c:pt idx="87">
                        <c:v>44075</c:v>
                      </c:pt>
                      <c:pt idx="88">
                        <c:v>44105</c:v>
                      </c:pt>
                      <c:pt idx="89">
                        <c:v>44136</c:v>
                      </c:pt>
                      <c:pt idx="90">
                        <c:v>44166</c:v>
                      </c:pt>
                      <c:pt idx="91">
                        <c:v>44197</c:v>
                      </c:pt>
                      <c:pt idx="92">
                        <c:v>44228</c:v>
                      </c:pt>
                      <c:pt idx="93">
                        <c:v>44256</c:v>
                      </c:pt>
                      <c:pt idx="94">
                        <c:v>44287</c:v>
                      </c:pt>
                      <c:pt idx="95">
                        <c:v>44317</c:v>
                      </c:pt>
                    </c:numCache>
                  </c:numRef>
                </c:cat>
                <c:val>
                  <c:numRef>
                    <c:extLst xmlns:c15="http://schemas.microsoft.com/office/drawing/2012/chart">
                      <c:ext xmlns:c15="http://schemas.microsoft.com/office/drawing/2012/chart" uri="{02D57815-91ED-43cb-92C2-25804820EDAC}">
                        <c15:formulaRef>
                          <c15:sqref>Sheet4!$D$2:$D$97</c15:sqref>
                        </c15:formulaRef>
                      </c:ext>
                    </c:extLst>
                    <c:numCache>
                      <c:formatCode>General</c:formatCode>
                      <c:ptCount val="96"/>
                      <c:pt idx="0">
                        <c:v>52130</c:v>
                      </c:pt>
                      <c:pt idx="1">
                        <c:v>66315</c:v>
                      </c:pt>
                      <c:pt idx="2">
                        <c:v>77138</c:v>
                      </c:pt>
                      <c:pt idx="3">
                        <c:v>85241</c:v>
                      </c:pt>
                      <c:pt idx="4">
                        <c:v>93124</c:v>
                      </c:pt>
                      <c:pt idx="5">
                        <c:v>94955</c:v>
                      </c:pt>
                      <c:pt idx="6">
                        <c:v>96125</c:v>
                      </c:pt>
                      <c:pt idx="7">
                        <c:v>97138</c:v>
                      </c:pt>
                      <c:pt idx="8">
                        <c:v>97864</c:v>
                      </c:pt>
                      <c:pt idx="9">
                        <c:v>100600</c:v>
                      </c:pt>
                      <c:pt idx="10">
                        <c:v>105367</c:v>
                      </c:pt>
                      <c:pt idx="11">
                        <c:v>105359</c:v>
                      </c:pt>
                      <c:pt idx="12">
                        <c:v>96318</c:v>
                      </c:pt>
                      <c:pt idx="13">
                        <c:v>93501</c:v>
                      </c:pt>
                      <c:pt idx="14">
                        <c:v>93184</c:v>
                      </c:pt>
                      <c:pt idx="15">
                        <c:v>90879</c:v>
                      </c:pt>
                      <c:pt idx="16">
                        <c:v>89286</c:v>
                      </c:pt>
                      <c:pt idx="17">
                        <c:v>88495</c:v>
                      </c:pt>
                      <c:pt idx="18">
                        <c:v>88405</c:v>
                      </c:pt>
                      <c:pt idx="19">
                        <c:v>88010</c:v>
                      </c:pt>
                      <c:pt idx="20">
                        <c:v>87898</c:v>
                      </c:pt>
                      <c:pt idx="21">
                        <c:v>87910</c:v>
                      </c:pt>
                      <c:pt idx="22">
                        <c:v>86193</c:v>
                      </c:pt>
                      <c:pt idx="23">
                        <c:v>84335</c:v>
                      </c:pt>
                      <c:pt idx="24">
                        <c:v>86743</c:v>
                      </c:pt>
                      <c:pt idx="25">
                        <c:v>80885</c:v>
                      </c:pt>
                      <c:pt idx="26">
                        <c:v>81406</c:v>
                      </c:pt>
                      <c:pt idx="27">
                        <c:v>87842</c:v>
                      </c:pt>
                      <c:pt idx="28">
                        <c:v>90585</c:v>
                      </c:pt>
                      <c:pt idx="29">
                        <c:v>91901</c:v>
                      </c:pt>
                      <c:pt idx="30">
                        <c:v>92781</c:v>
                      </c:pt>
                      <c:pt idx="31">
                        <c:v>93366</c:v>
                      </c:pt>
                      <c:pt idx="32">
                        <c:v>94324</c:v>
                      </c:pt>
                      <c:pt idx="33">
                        <c:v>97302</c:v>
                      </c:pt>
                      <c:pt idx="34">
                        <c:v>93472</c:v>
                      </c:pt>
                      <c:pt idx="35">
                        <c:v>105465</c:v>
                      </c:pt>
                      <c:pt idx="36">
                        <c:v>108601</c:v>
                      </c:pt>
                      <c:pt idx="37">
                        <c:v>109961</c:v>
                      </c:pt>
                      <c:pt idx="38">
                        <c:v>114517</c:v>
                      </c:pt>
                      <c:pt idx="39">
                        <c:v>118568</c:v>
                      </c:pt>
                      <c:pt idx="40">
                        <c:v>118950</c:v>
                      </c:pt>
                      <c:pt idx="41">
                        <c:v>119467</c:v>
                      </c:pt>
                      <c:pt idx="42">
                        <c:v>119681</c:v>
                      </c:pt>
                      <c:pt idx="43">
                        <c:v>120460</c:v>
                      </c:pt>
                      <c:pt idx="44">
                        <c:v>121592</c:v>
                      </c:pt>
                      <c:pt idx="45">
                        <c:v>121743</c:v>
                      </c:pt>
                      <c:pt idx="46">
                        <c:v>124450</c:v>
                      </c:pt>
                      <c:pt idx="47">
                        <c:v>128438</c:v>
                      </c:pt>
                      <c:pt idx="48">
                        <c:v>130301</c:v>
                      </c:pt>
                      <c:pt idx="49">
                        <c:v>132265</c:v>
                      </c:pt>
                      <c:pt idx="50">
                        <c:v>132679</c:v>
                      </c:pt>
                      <c:pt idx="51">
                        <c:v>133944</c:v>
                      </c:pt>
                      <c:pt idx="52">
                        <c:v>136499</c:v>
                      </c:pt>
                      <c:pt idx="53">
                        <c:v>136510</c:v>
                      </c:pt>
                      <c:pt idx="54">
                        <c:v>136702</c:v>
                      </c:pt>
                      <c:pt idx="55">
                        <c:v>137003</c:v>
                      </c:pt>
                      <c:pt idx="56">
                        <c:v>138109</c:v>
                      </c:pt>
                      <c:pt idx="57">
                        <c:v>138109</c:v>
                      </c:pt>
                      <c:pt idx="58">
                        <c:v>140462</c:v>
                      </c:pt>
                      <c:pt idx="59">
                        <c:v>144590</c:v>
                      </c:pt>
                      <c:pt idx="60">
                        <c:v>146533</c:v>
                      </c:pt>
                      <c:pt idx="61">
                        <c:v>147040</c:v>
                      </c:pt>
                      <c:pt idx="62">
                        <c:v>146567</c:v>
                      </c:pt>
                      <c:pt idx="63">
                        <c:v>146437</c:v>
                      </c:pt>
                      <c:pt idx="64">
                        <c:v>146760</c:v>
                      </c:pt>
                      <c:pt idx="65">
                        <c:v>147090</c:v>
                      </c:pt>
                      <c:pt idx="66">
                        <c:v>147090</c:v>
                      </c:pt>
                      <c:pt idx="67">
                        <c:v>151534</c:v>
                      </c:pt>
                      <c:pt idx="68">
                        <c:v>148447</c:v>
                      </c:pt>
                      <c:pt idx="69">
                        <c:v>150929</c:v>
                      </c:pt>
                      <c:pt idx="70">
                        <c:v>152482</c:v>
                      </c:pt>
                      <c:pt idx="71">
                        <c:v>152309</c:v>
                      </c:pt>
                      <c:pt idx="72">
                        <c:v>152314</c:v>
                      </c:pt>
                      <c:pt idx="73">
                        <c:v>153346</c:v>
                      </c:pt>
                      <c:pt idx="74">
                        <c:v>153726</c:v>
                      </c:pt>
                      <c:pt idx="75">
                        <c:v>153536</c:v>
                      </c:pt>
                      <c:pt idx="76">
                        <c:v>152465</c:v>
                      </c:pt>
                      <c:pt idx="77">
                        <c:v>152465</c:v>
                      </c:pt>
                      <c:pt idx="78">
                        <c:v>149740</c:v>
                      </c:pt>
                      <c:pt idx="79">
                        <c:v>149848</c:v>
                      </c:pt>
                      <c:pt idx="80">
                        <c:v>150332</c:v>
                      </c:pt>
                      <c:pt idx="81">
                        <c:v>152181</c:v>
                      </c:pt>
                      <c:pt idx="82">
                        <c:v>152181</c:v>
                      </c:pt>
                      <c:pt idx="83">
                        <c:v>175656</c:v>
                      </c:pt>
                      <c:pt idx="84">
                        <c:v>177716</c:v>
                      </c:pt>
                      <c:pt idx="85">
                        <c:v>177714</c:v>
                      </c:pt>
                      <c:pt idx="86">
                        <c:v>177548</c:v>
                      </c:pt>
                      <c:pt idx="87">
                        <c:v>177850</c:v>
                      </c:pt>
                      <c:pt idx="88">
                        <c:v>175316</c:v>
                      </c:pt>
                      <c:pt idx="89">
                        <c:v>173961</c:v>
                      </c:pt>
                      <c:pt idx="90">
                        <c:v>167556</c:v>
                      </c:pt>
                      <c:pt idx="91">
                        <c:v>167802</c:v>
                      </c:pt>
                      <c:pt idx="92">
                        <c:v>167802</c:v>
                      </c:pt>
                      <c:pt idx="93">
                        <c:v>166584</c:v>
                      </c:pt>
                      <c:pt idx="94">
                        <c:v>168362</c:v>
                      </c:pt>
                      <c:pt idx="95">
                        <c:v>151580</c:v>
                      </c:pt>
                    </c:numCache>
                  </c:numRef>
                </c:val>
                <c:smooth val="0"/>
                <c:extLst xmlns:c15="http://schemas.microsoft.com/office/drawing/2012/chart">
                  <c:ext xmlns:c16="http://schemas.microsoft.com/office/drawing/2014/chart" uri="{C3380CC4-5D6E-409C-BE32-E72D297353CC}">
                    <c16:uniqueId val="{00000002-18D7-4352-8046-007AFE1C53BB}"/>
                  </c:ext>
                </c:extLst>
              </c15:ser>
            </c15:filteredLineSeries>
          </c:ext>
        </c:extLst>
      </c:lineChart>
      <c:dateAx>
        <c:axId val="1641263696"/>
        <c:scaling>
          <c:orientation val="minMax"/>
        </c:scaling>
        <c:delete val="0"/>
        <c:axPos val="b"/>
        <c:minorGridlines>
          <c:spPr>
            <a:ln>
              <a:solidFill>
                <a:schemeClr val="lt1">
                  <a:lumMod val="95000"/>
                  <a:alpha val="5000"/>
                </a:schemeClr>
              </a:solidFill>
            </a:ln>
            <a:effectLst/>
          </c:spPr>
        </c:minorGridlines>
        <c:title>
          <c:tx>
            <c:rich>
              <a:bodyPr rot="0" spcFirstLastPara="1" vertOverflow="ellipsis" vert="horz" wrap="square" anchor="ctr" anchorCtr="1"/>
              <a:lstStyle/>
              <a:p>
                <a:pPr>
                  <a:defRPr sz="1000" b="1" i="0" u="none" strike="noStrike" kern="1200" cap="all" baseline="0">
                    <a:solidFill>
                      <a:srgbClr val="FFC000"/>
                    </a:solidFill>
                    <a:latin typeface="+mn-lt"/>
                    <a:ea typeface="+mn-ea"/>
                    <a:cs typeface="+mn-cs"/>
                  </a:defRPr>
                </a:pPr>
                <a:r>
                  <a:rPr lang="en-US" sz="1000">
                    <a:solidFill>
                      <a:srgbClr val="FFC000"/>
                    </a:solidFill>
                  </a:rPr>
                  <a:t>PERIOD</a:t>
                </a:r>
              </a:p>
            </c:rich>
          </c:tx>
          <c:layout>
            <c:manualLayout>
              <c:xMode val="edge"/>
              <c:yMode val="edge"/>
              <c:x val="0.49579257289900391"/>
              <c:y val="0.91120166277292403"/>
            </c:manualLayout>
          </c:layout>
          <c:overlay val="0"/>
          <c:spPr>
            <a:noFill/>
            <a:ln>
              <a:noFill/>
            </a:ln>
            <a:effectLst/>
          </c:spPr>
          <c:txPr>
            <a:bodyPr rot="0" spcFirstLastPara="1" vertOverflow="ellipsis" vert="horz" wrap="square" anchor="ctr" anchorCtr="1"/>
            <a:lstStyle/>
            <a:p>
              <a:pPr>
                <a:defRPr sz="1000" b="1" i="0" u="none" strike="noStrike" kern="1200" cap="all" baseline="0">
                  <a:solidFill>
                    <a:srgbClr val="FFC000"/>
                  </a:solidFill>
                  <a:latin typeface="+mn-lt"/>
                  <a:ea typeface="+mn-ea"/>
                  <a:cs typeface="+mn-cs"/>
                </a:defRPr>
              </a:pPr>
              <a:endParaRPr lang="en-US"/>
            </a:p>
          </c:txPr>
        </c:title>
        <c:numFmt formatCode="mmm\-yy"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41269104"/>
        <c:crosses val="autoZero"/>
        <c:auto val="0"/>
        <c:lblOffset val="100"/>
        <c:baseTimeUnit val="months"/>
        <c:majorUnit val="6"/>
      </c:dateAx>
      <c:valAx>
        <c:axId val="1641269104"/>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000" b="1" i="0" u="none" strike="noStrike" kern="1200" cap="all" baseline="0">
                    <a:solidFill>
                      <a:srgbClr val="FFC000"/>
                    </a:solidFill>
                    <a:latin typeface="+mn-lt"/>
                    <a:ea typeface="+mn-ea"/>
                    <a:cs typeface="+mn-cs"/>
                  </a:defRPr>
                </a:pPr>
                <a:r>
                  <a:rPr lang="en-US" sz="1000" baseline="0">
                    <a:solidFill>
                      <a:srgbClr val="FFC000"/>
                    </a:solidFill>
                  </a:rPr>
                  <a:t>#  OF  ACTIVE  BIKES</a:t>
                </a:r>
                <a:endParaRPr lang="en-US" sz="1000">
                  <a:solidFill>
                    <a:srgbClr val="FFC000"/>
                  </a:solidFill>
                </a:endParaRPr>
              </a:p>
            </c:rich>
          </c:tx>
          <c:layout>
            <c:manualLayout>
              <c:xMode val="edge"/>
              <c:yMode val="edge"/>
              <c:x val="1.1356466876971609E-2"/>
              <c:y val="0.31136452301438972"/>
            </c:manualLayout>
          </c:layout>
          <c:overlay val="0"/>
          <c:spPr>
            <a:noFill/>
            <a:ln>
              <a:noFill/>
            </a:ln>
            <a:effectLst/>
          </c:spPr>
          <c:txPr>
            <a:bodyPr rot="-5400000" spcFirstLastPara="1" vertOverflow="ellipsis" vert="horz" wrap="square" anchor="ctr" anchorCtr="1"/>
            <a:lstStyle/>
            <a:p>
              <a:pPr>
                <a:defRPr sz="1000" b="1" i="0" u="none" strike="noStrike" kern="1200" cap="all" baseline="0">
                  <a:solidFill>
                    <a:srgbClr val="FFC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41263696"/>
        <c:crosses val="autoZero"/>
        <c:crossBetween val="between"/>
      </c:valAx>
      <c:spPr>
        <a:noFill/>
        <a:ln>
          <a:noFill/>
        </a:ln>
        <a:effectLst/>
      </c:spPr>
    </c:plotArea>
    <c:legend>
      <c:legendPos val="b"/>
      <c:layout>
        <c:manualLayout>
          <c:xMode val="edge"/>
          <c:yMode val="edge"/>
          <c:x val="0.75922898949080531"/>
          <c:y val="6.7685932875411858E-2"/>
          <c:w val="0.21731186524022369"/>
          <c:h val="5.5939018261015244E-2"/>
        </c:manualLayout>
      </c:layout>
      <c:overlay val="0"/>
      <c:spPr>
        <a:noFill/>
        <a:ln>
          <a:noFill/>
        </a:ln>
        <a:effectLst/>
      </c:spPr>
      <c:txPr>
        <a:bodyPr rot="0" spcFirstLastPara="1" vertOverflow="ellipsis" vert="horz" wrap="square" anchor="ctr" anchorCtr="1"/>
        <a:lstStyle/>
        <a:p>
          <a:pPr>
            <a:defRPr sz="1050" b="0" i="0" u="none" strike="noStrike" kern="1200" baseline="0">
              <a:solidFill>
                <a:srgbClr val="FFC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1"/>
          <c:order val="1"/>
          <c:tx>
            <c:strRef>
              <c:f>Sheet3!$C$10</c:f>
              <c:strCache>
                <c:ptCount val="1"/>
                <c:pt idx="0">
                  <c:v>STATION COUNT</c:v>
                </c:pt>
              </c:strCache>
            </c:strRef>
          </c:tx>
          <c:spPr>
            <a:solidFill>
              <a:schemeClr val="accent2">
                <a:alpha val="85000"/>
              </a:schemeClr>
            </a:solidFill>
            <a:ln w="9525" cap="flat" cmpd="sng" algn="ctr">
              <a:solidFill>
                <a:schemeClr val="lt1">
                  <a:alpha val="50000"/>
                </a:schemeClr>
              </a:solidFill>
              <a:round/>
            </a:ln>
            <a:effectLst/>
          </c:spPr>
          <c:invertIfNegative val="0"/>
          <c:dLbls>
            <c:dLbl>
              <c:idx val="7"/>
              <c:tx>
                <c:rich>
                  <a:bodyPr/>
                  <a:lstStyle/>
                  <a:p>
                    <a:r>
                      <a:rPr lang="en-US"/>
                      <a:t>1500+</a:t>
                    </a:r>
                  </a:p>
                </c:rich>
              </c:tx>
              <c:dLblPos val="in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23C6-4CC4-8A5D-793FA54D3D0B}"/>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Sheet3!$B$11:$B$19</c:f>
              <c:numCache>
                <c:formatCode>General</c:formatCode>
                <c:ptCount val="9"/>
                <c:pt idx="0">
                  <c:v>2013</c:v>
                </c:pt>
                <c:pt idx="1">
                  <c:v>2014</c:v>
                </c:pt>
                <c:pt idx="2">
                  <c:v>2015</c:v>
                </c:pt>
                <c:pt idx="3">
                  <c:v>2016</c:v>
                </c:pt>
                <c:pt idx="4">
                  <c:v>2017</c:v>
                </c:pt>
                <c:pt idx="5">
                  <c:v>2018</c:v>
                </c:pt>
                <c:pt idx="6">
                  <c:v>2019</c:v>
                </c:pt>
                <c:pt idx="7">
                  <c:v>2020</c:v>
                </c:pt>
                <c:pt idx="8">
                  <c:v>2021</c:v>
                </c:pt>
              </c:numCache>
            </c:numRef>
          </c:cat>
          <c:val>
            <c:numRef>
              <c:f>Sheet3!$C$12:$C$19</c:f>
              <c:numCache>
                <c:formatCode>General</c:formatCode>
                <c:ptCount val="8"/>
                <c:pt idx="0">
                  <c:v>325</c:v>
                </c:pt>
                <c:pt idx="1">
                  <c:v>456</c:v>
                </c:pt>
                <c:pt idx="2">
                  <c:v>585</c:v>
                </c:pt>
                <c:pt idx="3">
                  <c:v>740</c:v>
                </c:pt>
                <c:pt idx="4">
                  <c:v>746</c:v>
                </c:pt>
                <c:pt idx="5">
                  <c:v>864</c:v>
                </c:pt>
                <c:pt idx="6">
                  <c:v>1166</c:v>
                </c:pt>
                <c:pt idx="7">
                  <c:v>1500</c:v>
                </c:pt>
              </c:numCache>
              <c:extLst/>
            </c:numRef>
          </c:val>
          <c:extLst>
            <c:ext xmlns:c16="http://schemas.microsoft.com/office/drawing/2014/chart" uri="{C3380CC4-5D6E-409C-BE32-E72D297353CC}">
              <c16:uniqueId val="{00000001-23C6-4CC4-8A5D-793FA54D3D0B}"/>
            </c:ext>
          </c:extLst>
        </c:ser>
        <c:dLbls>
          <c:dLblPos val="inEnd"/>
          <c:showLegendKey val="0"/>
          <c:showVal val="1"/>
          <c:showCatName val="0"/>
          <c:showSerName val="0"/>
          <c:showPercent val="0"/>
          <c:showBubbleSize val="0"/>
        </c:dLbls>
        <c:gapWidth val="65"/>
        <c:axId val="1631562336"/>
        <c:axId val="1631562752"/>
        <c:extLst>
          <c:ext xmlns:c15="http://schemas.microsoft.com/office/drawing/2012/chart" uri="{02D57815-91ED-43cb-92C2-25804820EDAC}">
            <c15:filteredBarSeries>
              <c15:ser>
                <c:idx val="0"/>
                <c:order val="0"/>
                <c:tx>
                  <c:strRef>
                    <c:extLst>
                      <c:ext uri="{02D57815-91ED-43cb-92C2-25804820EDAC}">
                        <c15:formulaRef>
                          <c15:sqref>Sheet3!$B$10</c15:sqref>
                        </c15:formulaRef>
                      </c:ext>
                    </c:extLst>
                    <c:strCache>
                      <c:ptCount val="1"/>
                      <c:pt idx="0">
                        <c:v>YEAR</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uri="{CE6537A1-D6FC-4f65-9D91-7224C49458BB}">
                      <c15:showLeaderLines val="1"/>
                      <c15:leaderLines>
                        <c:spPr>
                          <a:ln w="9525">
                            <a:solidFill>
                              <a:schemeClr val="dk1">
                                <a:lumMod val="50000"/>
                                <a:lumOff val="50000"/>
                              </a:schemeClr>
                            </a:solidFill>
                          </a:ln>
                          <a:effectLst/>
                        </c:spPr>
                      </c15:leaderLines>
                    </c:ext>
                  </c:extLst>
                </c:dLbls>
                <c:cat>
                  <c:numRef>
                    <c:extLst>
                      <c:ext uri="{02D57815-91ED-43cb-92C2-25804820EDAC}">
                        <c15:formulaRef>
                          <c15:sqref>Sheet3!$B$11:$B$19</c15:sqref>
                        </c15:formulaRef>
                      </c:ext>
                    </c:extLst>
                    <c:numCache>
                      <c:formatCode>General</c:formatCode>
                      <c:ptCount val="9"/>
                      <c:pt idx="0">
                        <c:v>2013</c:v>
                      </c:pt>
                      <c:pt idx="1">
                        <c:v>2014</c:v>
                      </c:pt>
                      <c:pt idx="2">
                        <c:v>2015</c:v>
                      </c:pt>
                      <c:pt idx="3">
                        <c:v>2016</c:v>
                      </c:pt>
                      <c:pt idx="4">
                        <c:v>2017</c:v>
                      </c:pt>
                      <c:pt idx="5">
                        <c:v>2018</c:v>
                      </c:pt>
                      <c:pt idx="6">
                        <c:v>2019</c:v>
                      </c:pt>
                      <c:pt idx="7">
                        <c:v>2020</c:v>
                      </c:pt>
                      <c:pt idx="8">
                        <c:v>2021</c:v>
                      </c:pt>
                    </c:numCache>
                  </c:numRef>
                </c:cat>
                <c:val>
                  <c:numRef>
                    <c:extLst>
                      <c:ext uri="{02D57815-91ED-43cb-92C2-25804820EDAC}">
                        <c15:formulaRef>
                          <c15:sqref>Sheet3!$B$12:$B$19</c15:sqref>
                        </c15:formulaRef>
                      </c:ext>
                    </c:extLst>
                    <c:numCache>
                      <c:formatCode>General</c:formatCode>
                      <c:ptCount val="8"/>
                      <c:pt idx="0">
                        <c:v>2014</c:v>
                      </c:pt>
                      <c:pt idx="1">
                        <c:v>2015</c:v>
                      </c:pt>
                      <c:pt idx="2">
                        <c:v>2016</c:v>
                      </c:pt>
                      <c:pt idx="3">
                        <c:v>2017</c:v>
                      </c:pt>
                      <c:pt idx="4">
                        <c:v>2018</c:v>
                      </c:pt>
                      <c:pt idx="5">
                        <c:v>2019</c:v>
                      </c:pt>
                      <c:pt idx="6">
                        <c:v>2020</c:v>
                      </c:pt>
                      <c:pt idx="7">
                        <c:v>2021</c:v>
                      </c:pt>
                    </c:numCache>
                  </c:numRef>
                </c:val>
                <c:extLst>
                  <c:ext xmlns:c16="http://schemas.microsoft.com/office/drawing/2014/chart" uri="{C3380CC4-5D6E-409C-BE32-E72D297353CC}">
                    <c16:uniqueId val="{00000002-23C6-4CC4-8A5D-793FA54D3D0B}"/>
                  </c:ext>
                </c:extLst>
              </c15:ser>
            </c15:filteredBarSeries>
          </c:ext>
        </c:extLst>
      </c:barChart>
      <c:catAx>
        <c:axId val="163156233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631562752"/>
        <c:crosses val="autoZero"/>
        <c:auto val="1"/>
        <c:lblAlgn val="ctr"/>
        <c:lblOffset val="100"/>
        <c:noMultiLvlLbl val="0"/>
      </c:catAx>
      <c:valAx>
        <c:axId val="1631562752"/>
        <c:scaling>
          <c:orientation val="minMax"/>
        </c:scaling>
        <c:delete val="1"/>
        <c:axPos val="l"/>
        <c:numFmt formatCode="General" sourceLinked="1"/>
        <c:majorTickMark val="none"/>
        <c:minorTickMark val="none"/>
        <c:tickLblPos val="nextTo"/>
        <c:crossAx val="1631562336"/>
        <c:crosses val="autoZero"/>
        <c:crossBetween val="between"/>
      </c:valAx>
      <c:spPr>
        <a:noFill/>
        <a:ln>
          <a:solidFill>
            <a:srgbClr val="0070C0"/>
          </a:solid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1"/>
          <c:order val="1"/>
          <c:tx>
            <c:strRef>
              <c:f>Sheet3!$D$10</c:f>
              <c:strCache>
                <c:ptCount val="1"/>
                <c:pt idx="0">
                  <c:v>BIKE COUNT</c:v>
                </c:pt>
              </c:strCache>
            </c:strRef>
          </c:tx>
          <c:spPr>
            <a:solidFill>
              <a:schemeClr val="accent3">
                <a:lumMod val="75000"/>
              </a:schemeClr>
            </a:solidFill>
            <a:ln w="9525" cap="flat" cmpd="sng" algn="ctr">
              <a:solidFill>
                <a:schemeClr val="lt1">
                  <a:alpha val="50000"/>
                </a:schemeClr>
              </a:solidFill>
              <a:round/>
            </a:ln>
            <a:effectLst/>
          </c:spPr>
          <c:invertIfNegative val="0"/>
          <c:dLbls>
            <c:dLbl>
              <c:idx val="8"/>
              <c:tx>
                <c:rich>
                  <a:bodyPr/>
                  <a:lstStyle/>
                  <a:p>
                    <a:r>
                      <a:rPr lang="en-US"/>
                      <a:t>25k+</a:t>
                    </a:r>
                    <a:endParaRPr lang="en-US" dirty="0"/>
                  </a:p>
                </c:rich>
              </c:tx>
              <c:dLblPos val="in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ACC-4032-B073-2AE96FE21645}"/>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Sheet3!$B$11:$B$19</c:f>
              <c:numCache>
                <c:formatCode>General</c:formatCode>
                <c:ptCount val="9"/>
                <c:pt idx="0">
                  <c:v>2013</c:v>
                </c:pt>
                <c:pt idx="1">
                  <c:v>2014</c:v>
                </c:pt>
                <c:pt idx="2">
                  <c:v>2015</c:v>
                </c:pt>
                <c:pt idx="3">
                  <c:v>2016</c:v>
                </c:pt>
                <c:pt idx="4">
                  <c:v>2017</c:v>
                </c:pt>
                <c:pt idx="5">
                  <c:v>2018</c:v>
                </c:pt>
                <c:pt idx="6">
                  <c:v>2019</c:v>
                </c:pt>
                <c:pt idx="7">
                  <c:v>2020</c:v>
                </c:pt>
                <c:pt idx="8">
                  <c:v>2021</c:v>
                </c:pt>
              </c:numCache>
            </c:numRef>
          </c:cat>
          <c:val>
            <c:numRef>
              <c:f>Sheet3!$D$11:$D$19</c:f>
              <c:numCache>
                <c:formatCode>General</c:formatCode>
                <c:ptCount val="9"/>
                <c:pt idx="0">
                  <c:v>6499</c:v>
                </c:pt>
                <c:pt idx="1">
                  <c:v>4077</c:v>
                </c:pt>
                <c:pt idx="2">
                  <c:v>6628</c:v>
                </c:pt>
                <c:pt idx="3">
                  <c:v>7993</c:v>
                </c:pt>
                <c:pt idx="4">
                  <c:v>9966</c:v>
                </c:pt>
                <c:pt idx="5">
                  <c:v>11500</c:v>
                </c:pt>
                <c:pt idx="6">
                  <c:v>12898</c:v>
                </c:pt>
                <c:pt idx="7">
                  <c:v>15442</c:v>
                </c:pt>
                <c:pt idx="8">
                  <c:v>24500</c:v>
                </c:pt>
              </c:numCache>
            </c:numRef>
          </c:val>
          <c:extLst>
            <c:ext xmlns:c16="http://schemas.microsoft.com/office/drawing/2014/chart" uri="{C3380CC4-5D6E-409C-BE32-E72D297353CC}">
              <c16:uniqueId val="{00000000-1936-406A-9D5A-291AD3C1E236}"/>
            </c:ext>
          </c:extLst>
        </c:ser>
        <c:dLbls>
          <c:dLblPos val="inEnd"/>
          <c:showLegendKey val="0"/>
          <c:showVal val="1"/>
          <c:showCatName val="0"/>
          <c:showSerName val="0"/>
          <c:showPercent val="0"/>
          <c:showBubbleSize val="0"/>
        </c:dLbls>
        <c:gapWidth val="65"/>
        <c:axId val="1553502400"/>
        <c:axId val="1553505728"/>
        <c:extLst>
          <c:ext xmlns:c15="http://schemas.microsoft.com/office/drawing/2012/chart" uri="{02D57815-91ED-43cb-92C2-25804820EDAC}">
            <c15:filteredBarSeries>
              <c15:ser>
                <c:idx val="0"/>
                <c:order val="0"/>
                <c:tx>
                  <c:strRef>
                    <c:extLst>
                      <c:ext uri="{02D57815-91ED-43cb-92C2-25804820EDAC}">
                        <c15:formulaRef>
                          <c15:sqref>Sheet3!$B$10</c15:sqref>
                        </c15:formulaRef>
                      </c:ext>
                    </c:extLst>
                    <c:strCache>
                      <c:ptCount val="1"/>
                      <c:pt idx="0">
                        <c:v>YEAR</c:v>
                      </c:pt>
                    </c:strCache>
                  </c:strRef>
                </c:tx>
                <c:spPr>
                  <a:solidFill>
                    <a:schemeClr val="accent1">
                      <a:shade val="76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uri="{CE6537A1-D6FC-4f65-9D91-7224C49458BB}">
                      <c15:showLeaderLines val="1"/>
                      <c15:leaderLines>
                        <c:spPr>
                          <a:ln w="9525">
                            <a:solidFill>
                              <a:schemeClr val="dk1">
                                <a:lumMod val="50000"/>
                                <a:lumOff val="50000"/>
                              </a:schemeClr>
                            </a:solidFill>
                          </a:ln>
                          <a:effectLst/>
                        </c:spPr>
                      </c15:leaderLines>
                    </c:ext>
                  </c:extLst>
                </c:dLbls>
                <c:cat>
                  <c:numRef>
                    <c:extLst>
                      <c:ext uri="{02D57815-91ED-43cb-92C2-25804820EDAC}">
                        <c15:formulaRef>
                          <c15:sqref>Sheet3!$B$11:$B$19</c15:sqref>
                        </c15:formulaRef>
                      </c:ext>
                    </c:extLst>
                    <c:numCache>
                      <c:formatCode>General</c:formatCode>
                      <c:ptCount val="9"/>
                      <c:pt idx="0">
                        <c:v>2013</c:v>
                      </c:pt>
                      <c:pt idx="1">
                        <c:v>2014</c:v>
                      </c:pt>
                      <c:pt idx="2">
                        <c:v>2015</c:v>
                      </c:pt>
                      <c:pt idx="3">
                        <c:v>2016</c:v>
                      </c:pt>
                      <c:pt idx="4">
                        <c:v>2017</c:v>
                      </c:pt>
                      <c:pt idx="5">
                        <c:v>2018</c:v>
                      </c:pt>
                      <c:pt idx="6">
                        <c:v>2019</c:v>
                      </c:pt>
                      <c:pt idx="7">
                        <c:v>2020</c:v>
                      </c:pt>
                      <c:pt idx="8">
                        <c:v>2021</c:v>
                      </c:pt>
                    </c:numCache>
                  </c:numRef>
                </c:cat>
                <c:val>
                  <c:numRef>
                    <c:extLst>
                      <c:ext uri="{02D57815-91ED-43cb-92C2-25804820EDAC}">
                        <c15:formulaRef>
                          <c15:sqref>Sheet3!$B$11:$B$19</c15:sqref>
                        </c15:formulaRef>
                      </c:ext>
                    </c:extLst>
                    <c:numCache>
                      <c:formatCode>General</c:formatCode>
                      <c:ptCount val="9"/>
                      <c:pt idx="0">
                        <c:v>2013</c:v>
                      </c:pt>
                      <c:pt idx="1">
                        <c:v>2014</c:v>
                      </c:pt>
                      <c:pt idx="2">
                        <c:v>2015</c:v>
                      </c:pt>
                      <c:pt idx="3">
                        <c:v>2016</c:v>
                      </c:pt>
                      <c:pt idx="4">
                        <c:v>2017</c:v>
                      </c:pt>
                      <c:pt idx="5">
                        <c:v>2018</c:v>
                      </c:pt>
                      <c:pt idx="6">
                        <c:v>2019</c:v>
                      </c:pt>
                      <c:pt idx="7">
                        <c:v>2020</c:v>
                      </c:pt>
                      <c:pt idx="8">
                        <c:v>2021</c:v>
                      </c:pt>
                    </c:numCache>
                  </c:numRef>
                </c:val>
                <c:extLst>
                  <c:ext xmlns:c16="http://schemas.microsoft.com/office/drawing/2014/chart" uri="{C3380CC4-5D6E-409C-BE32-E72D297353CC}">
                    <c16:uniqueId val="{00000001-1936-406A-9D5A-291AD3C1E236}"/>
                  </c:ext>
                </c:extLst>
              </c15:ser>
            </c15:filteredBarSeries>
          </c:ext>
        </c:extLst>
      </c:barChart>
      <c:catAx>
        <c:axId val="1553502400"/>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553505728"/>
        <c:crosses val="autoZero"/>
        <c:auto val="1"/>
        <c:lblAlgn val="ctr"/>
        <c:lblOffset val="100"/>
        <c:noMultiLvlLbl val="0"/>
      </c:catAx>
      <c:valAx>
        <c:axId val="1553505728"/>
        <c:scaling>
          <c:orientation val="minMax"/>
        </c:scaling>
        <c:delete val="1"/>
        <c:axPos val="l"/>
        <c:numFmt formatCode="General" sourceLinked="1"/>
        <c:majorTickMark val="none"/>
        <c:minorTickMark val="none"/>
        <c:tickLblPos val="nextTo"/>
        <c:crossAx val="1553502400"/>
        <c:crosses val="autoZero"/>
        <c:crossBetween val="between"/>
      </c:valAx>
      <c:spPr>
        <a:noFill/>
        <a:ln>
          <a:solidFill>
            <a:schemeClr val="accent1"/>
          </a:solid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0539f7a793_1_2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g10539f7a793_1_2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0539f7a793_1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10539f7a793_1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0539f7a793_1_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10539f7a793_1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0539f7a793_1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g10539f7a793_1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0539f7a793_1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g10539f7a793_1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0539f7a793_1_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10539f7a793_1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0539f7a793_1_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g10539f7a793_1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0539f7a793_1_1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g10539f7a793_1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0539f7a793_1_1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g10539f7a793_1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0539f7a793_1_2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g10539f7a793_1_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0539f7a793_1_2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g10539f7a793_1_2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0539f7a793_1_2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10539f7a793_1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0539f7a793_1_2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g10539f7a793_1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0539f7a793_1_2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g10539f7a793_1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0539f7a793_1_2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g10539f7a793_1_2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0539f7a793_1_2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g10539f7a793_1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0539f7a793_1_2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6" name="Google Shape;436;g10539f7a793_1_2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0539f7a793_1_2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5" name="Google Shape;445;g10539f7a793_1_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0539f7a793_1_1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g10539f7a793_1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539f7a793_1_1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10539f7a793_1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0539f7a793_1_1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g10539f7a793_1_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0539f7a793_1_1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g10539f7a793_1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0539f7a793_1_1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2" name="Google Shape;492;g10539f7a793_1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0539f7a793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g10539f7a793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0539f7a793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0539f7a793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9" name="Google Shape;509;g10539f7a793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2" name="Google Shape;53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4" name="Google Shape;54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9" name="Google Shape;56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 name="Google Shape;59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5" name="Google Shape;60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7" name="Google Shape;61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18"/>
        <p:cNvGrpSpPr/>
        <p:nvPr/>
      </p:nvGrpSpPr>
      <p:grpSpPr>
        <a:xfrm>
          <a:off x="0" y="0"/>
          <a:ext cx="0" cy="0"/>
          <a:chOff x="0" y="0"/>
          <a:chExt cx="0" cy="0"/>
        </a:xfrm>
      </p:grpSpPr>
      <p:sp>
        <p:nvSpPr>
          <p:cNvPr id="19" name="Google Shape;19;p22"/>
          <p:cNvSpPr txBox="1">
            <a:spLocks noGrp="1"/>
          </p:cNvSpPr>
          <p:nvPr>
            <p:ph type="title"/>
          </p:nvPr>
        </p:nvSpPr>
        <p:spPr>
          <a:xfrm>
            <a:off x="651769" y="2683895"/>
            <a:ext cx="5278514" cy="286222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5000"/>
              <a:buFont typeface="Calibri"/>
              <a:buNone/>
              <a:defRPr sz="5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22"/>
          <p:cNvSpPr txBox="1">
            <a:spLocks noGrp="1"/>
          </p:cNvSpPr>
          <p:nvPr>
            <p:ph type="body" idx="1"/>
          </p:nvPr>
        </p:nvSpPr>
        <p:spPr>
          <a:xfrm>
            <a:off x="685636" y="5568698"/>
            <a:ext cx="5278514" cy="618142"/>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200"/>
              </a:spcBef>
              <a:spcAft>
                <a:spcPts val="0"/>
              </a:spcAft>
              <a:buSzPts val="2000"/>
              <a:buNone/>
              <a:defRPr sz="2000" b="0" i="0">
                <a:solidFill>
                  <a:schemeClr val="accent4"/>
                </a:solidFill>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1" name="Google Shape;21;p22"/>
          <p:cNvSpPr>
            <a:spLocks noGrp="1"/>
          </p:cNvSpPr>
          <p:nvPr>
            <p:ph type="pic" idx="2"/>
          </p:nvPr>
        </p:nvSpPr>
        <p:spPr>
          <a:xfrm>
            <a:off x="8143875" y="947737"/>
            <a:ext cx="4048124" cy="4962525"/>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89"/>
        <p:cNvGrpSpPr/>
        <p:nvPr/>
      </p:nvGrpSpPr>
      <p:grpSpPr>
        <a:xfrm>
          <a:off x="0" y="0"/>
          <a:ext cx="0" cy="0"/>
          <a:chOff x="0" y="0"/>
          <a:chExt cx="0" cy="0"/>
        </a:xfrm>
      </p:grpSpPr>
      <p:sp>
        <p:nvSpPr>
          <p:cNvPr id="90" name="Google Shape;90;p33"/>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3"/>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3"/>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33"/>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94" name="Google Shape;94;p3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3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97" name="Google Shape;97;p33"/>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8"/>
        <p:cNvGrpSpPr/>
        <p:nvPr/>
      </p:nvGrpSpPr>
      <p:grpSpPr>
        <a:xfrm>
          <a:off x="0" y="0"/>
          <a:ext cx="0" cy="0"/>
          <a:chOff x="0" y="0"/>
          <a:chExt cx="0" cy="0"/>
        </a:xfrm>
      </p:grpSpPr>
      <p:sp>
        <p:nvSpPr>
          <p:cNvPr id="99" name="Google Shape;99;p3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34"/>
          <p:cNvSpPr txBox="1">
            <a:spLocks noGrp="1"/>
          </p:cNvSpPr>
          <p:nvPr>
            <p:ph type="body" idx="1"/>
          </p:nvPr>
        </p:nvSpPr>
        <p:spPr>
          <a:xfrm>
            <a:off x="1097279"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01" name="Google Shape;101;p34"/>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02" name="Google Shape;102;p3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3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3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5"/>
        <p:cNvGrpSpPr/>
        <p:nvPr/>
      </p:nvGrpSpPr>
      <p:grpSpPr>
        <a:xfrm>
          <a:off x="0" y="0"/>
          <a:ext cx="0" cy="0"/>
          <a:chOff x="0" y="0"/>
          <a:chExt cx="0" cy="0"/>
        </a:xfrm>
      </p:grpSpPr>
      <p:sp>
        <p:nvSpPr>
          <p:cNvPr id="106" name="Google Shape;106;p3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35"/>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08" name="Google Shape;108;p35"/>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09" name="Google Shape;109;p35"/>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10" name="Google Shape;110;p35"/>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11" name="Google Shape;111;p3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3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3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3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3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3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3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19"/>
        <p:cNvGrpSpPr/>
        <p:nvPr/>
      </p:nvGrpSpPr>
      <p:grpSpPr>
        <a:xfrm>
          <a:off x="0" y="0"/>
          <a:ext cx="0" cy="0"/>
          <a:chOff x="0" y="0"/>
          <a:chExt cx="0" cy="0"/>
        </a:xfrm>
      </p:grpSpPr>
      <p:sp>
        <p:nvSpPr>
          <p:cNvPr id="120" name="Google Shape;120;p37"/>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7"/>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3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3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125"/>
        <p:cNvGrpSpPr/>
        <p:nvPr/>
      </p:nvGrpSpPr>
      <p:grpSpPr>
        <a:xfrm>
          <a:off x="0" y="0"/>
          <a:ext cx="0" cy="0"/>
          <a:chOff x="0" y="0"/>
          <a:chExt cx="0" cy="0"/>
        </a:xfrm>
      </p:grpSpPr>
      <p:sp>
        <p:nvSpPr>
          <p:cNvPr id="126" name="Google Shape;126;p38"/>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8"/>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8"/>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38"/>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30" name="Google Shape;130;p38"/>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131" name="Google Shape;131;p38"/>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38"/>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3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a:solidFill>
                  <a:schemeClr val="dk2"/>
                </a:solidFill>
                <a:latin typeface="Calibri"/>
                <a:ea typeface="Calibri"/>
                <a:cs typeface="Calibri"/>
                <a:sym typeface="Calibri"/>
              </a:defRPr>
            </a:lvl1pPr>
            <a:lvl2pPr marL="0" lvl="1" indent="0" algn="r">
              <a:spcBef>
                <a:spcPts val="0"/>
              </a:spcBef>
              <a:buNone/>
              <a:defRPr sz="1050">
                <a:solidFill>
                  <a:schemeClr val="dk2"/>
                </a:solidFill>
                <a:latin typeface="Calibri"/>
                <a:ea typeface="Calibri"/>
                <a:cs typeface="Calibri"/>
                <a:sym typeface="Calibri"/>
              </a:defRPr>
            </a:lvl2pPr>
            <a:lvl3pPr marL="0" lvl="2" indent="0" algn="r">
              <a:spcBef>
                <a:spcPts val="0"/>
              </a:spcBef>
              <a:buNone/>
              <a:defRPr sz="1050">
                <a:solidFill>
                  <a:schemeClr val="dk2"/>
                </a:solidFill>
                <a:latin typeface="Calibri"/>
                <a:ea typeface="Calibri"/>
                <a:cs typeface="Calibri"/>
                <a:sym typeface="Calibri"/>
              </a:defRPr>
            </a:lvl3pPr>
            <a:lvl4pPr marL="0" lvl="3" indent="0" algn="r">
              <a:spcBef>
                <a:spcPts val="0"/>
              </a:spcBef>
              <a:buNone/>
              <a:defRPr sz="1050">
                <a:solidFill>
                  <a:schemeClr val="dk2"/>
                </a:solidFill>
                <a:latin typeface="Calibri"/>
                <a:ea typeface="Calibri"/>
                <a:cs typeface="Calibri"/>
                <a:sym typeface="Calibri"/>
              </a:defRPr>
            </a:lvl4pPr>
            <a:lvl5pPr marL="0" lvl="4" indent="0" algn="r">
              <a:spcBef>
                <a:spcPts val="0"/>
              </a:spcBef>
              <a:buNone/>
              <a:defRPr sz="1050">
                <a:solidFill>
                  <a:schemeClr val="dk2"/>
                </a:solidFill>
                <a:latin typeface="Calibri"/>
                <a:ea typeface="Calibri"/>
                <a:cs typeface="Calibri"/>
                <a:sym typeface="Calibri"/>
              </a:defRPr>
            </a:lvl5pPr>
            <a:lvl6pPr marL="0" lvl="5" indent="0" algn="r">
              <a:spcBef>
                <a:spcPts val="0"/>
              </a:spcBef>
              <a:buNone/>
              <a:defRPr sz="1050">
                <a:solidFill>
                  <a:schemeClr val="dk2"/>
                </a:solidFill>
                <a:latin typeface="Calibri"/>
                <a:ea typeface="Calibri"/>
                <a:cs typeface="Calibri"/>
                <a:sym typeface="Calibri"/>
              </a:defRPr>
            </a:lvl6pPr>
            <a:lvl7pPr marL="0" lvl="6" indent="0" algn="r">
              <a:spcBef>
                <a:spcPts val="0"/>
              </a:spcBef>
              <a:buNone/>
              <a:defRPr sz="1050">
                <a:solidFill>
                  <a:schemeClr val="dk2"/>
                </a:solidFill>
                <a:latin typeface="Calibri"/>
                <a:ea typeface="Calibri"/>
                <a:cs typeface="Calibri"/>
                <a:sym typeface="Calibri"/>
              </a:defRPr>
            </a:lvl7pPr>
            <a:lvl8pPr marL="0" lvl="7" indent="0" algn="r">
              <a:spcBef>
                <a:spcPts val="0"/>
              </a:spcBef>
              <a:buNone/>
              <a:defRPr sz="1050">
                <a:solidFill>
                  <a:schemeClr val="dk2"/>
                </a:solidFill>
                <a:latin typeface="Calibri"/>
                <a:ea typeface="Calibri"/>
                <a:cs typeface="Calibri"/>
                <a:sym typeface="Calibri"/>
              </a:defRPr>
            </a:lvl8pPr>
            <a:lvl9pPr marL="0" lvl="8" indent="0" algn="r">
              <a:spcBef>
                <a:spcPts val="0"/>
              </a:spcBef>
              <a:buNone/>
              <a:defRPr sz="1050">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34"/>
        <p:cNvGrpSpPr/>
        <p:nvPr/>
      </p:nvGrpSpPr>
      <p:grpSpPr>
        <a:xfrm>
          <a:off x="0" y="0"/>
          <a:ext cx="0" cy="0"/>
          <a:chOff x="0" y="0"/>
          <a:chExt cx="0" cy="0"/>
        </a:xfrm>
      </p:grpSpPr>
      <p:sp>
        <p:nvSpPr>
          <p:cNvPr id="135" name="Google Shape;135;p39"/>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9"/>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9"/>
          <p:cNvSpPr txBox="1">
            <a:spLocks noGrp="1"/>
          </p:cNvSpPr>
          <p:nvPr>
            <p:ph type="title"/>
          </p:nvPr>
        </p:nvSpPr>
        <p:spPr>
          <a:xfrm>
            <a:off x="1097280" y="5074920"/>
            <a:ext cx="10113264"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38" name="Google Shape;138;p39"/>
          <p:cNvPicPr preferRelativeResize="0">
            <a:picLocks noGrp="1"/>
          </p:cNvPicPr>
          <p:nvPr>
            <p:ph type="pic" idx="2"/>
          </p:nvPr>
        </p:nvPicPr>
        <p:blipFill/>
        <p:spPr>
          <a:xfrm>
            <a:off x="15" y="0"/>
            <a:ext cx="12191985" cy="4915076"/>
          </a:xfrm>
          <a:prstGeom prst="rect">
            <a:avLst/>
          </a:prstGeom>
          <a:blipFill rotWithShape="1">
            <a:blip r:embed="rId2">
              <a:alphaModFix/>
            </a:blip>
            <a:stretch>
              <a:fillRect/>
            </a:stretch>
          </a:blipFill>
          <a:ln>
            <a:noFill/>
          </a:ln>
        </p:spPr>
      </p:pic>
      <p:sp>
        <p:nvSpPr>
          <p:cNvPr id="139" name="Google Shape;139;p39"/>
          <p:cNvSpPr txBox="1">
            <a:spLocks noGrp="1"/>
          </p:cNvSpPr>
          <p:nvPr>
            <p:ph type="body" idx="1"/>
          </p:nvPr>
        </p:nvSpPr>
        <p:spPr>
          <a:xfrm>
            <a:off x="1097280" y="5907023"/>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140" name="Google Shape;140;p3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3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3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3"/>
        <p:cNvGrpSpPr/>
        <p:nvPr/>
      </p:nvGrpSpPr>
      <p:grpSpPr>
        <a:xfrm>
          <a:off x="0" y="0"/>
          <a:ext cx="0" cy="0"/>
          <a:chOff x="0" y="0"/>
          <a:chExt cx="0" cy="0"/>
        </a:xfrm>
      </p:grpSpPr>
      <p:sp>
        <p:nvSpPr>
          <p:cNvPr id="144" name="Google Shape;144;p4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40"/>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46" name="Google Shape;146;p4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4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4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49"/>
        <p:cNvGrpSpPr/>
        <p:nvPr/>
      </p:nvGrpSpPr>
      <p:grpSpPr>
        <a:xfrm>
          <a:off x="0" y="0"/>
          <a:ext cx="0" cy="0"/>
          <a:chOff x="0" y="0"/>
          <a:chExt cx="0" cy="0"/>
        </a:xfrm>
      </p:grpSpPr>
      <p:sp>
        <p:nvSpPr>
          <p:cNvPr id="150" name="Google Shape;150;p41"/>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1"/>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1"/>
          <p:cNvSpPr txBox="1">
            <a:spLocks noGrp="1"/>
          </p:cNvSpPr>
          <p:nvPr>
            <p:ph type="title"/>
          </p:nvPr>
        </p:nvSpPr>
        <p:spPr>
          <a:xfrm rot="5400000">
            <a:off x="7160640" y="1979039"/>
            <a:ext cx="5757421"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41"/>
          <p:cNvSpPr txBox="1">
            <a:spLocks noGrp="1"/>
          </p:cNvSpPr>
          <p:nvPr>
            <p:ph type="body" idx="1"/>
          </p:nvPr>
        </p:nvSpPr>
        <p:spPr>
          <a:xfrm rot="5400000">
            <a:off x="1826639" y="-573661"/>
            <a:ext cx="5757422"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54" name="Google Shape;154;p4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4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4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157"/>
        <p:cNvGrpSpPr/>
        <p:nvPr/>
      </p:nvGrpSpPr>
      <p:grpSpPr>
        <a:xfrm>
          <a:off x="0" y="0"/>
          <a:ext cx="0" cy="0"/>
          <a:chOff x="0" y="0"/>
          <a:chExt cx="0" cy="0"/>
        </a:xfrm>
      </p:grpSpPr>
      <p:sp>
        <p:nvSpPr>
          <p:cNvPr id="158" name="Google Shape;158;p42"/>
          <p:cNvSpPr txBox="1">
            <a:spLocks noGrp="1"/>
          </p:cNvSpPr>
          <p:nvPr>
            <p:ph type="title"/>
          </p:nvPr>
        </p:nvSpPr>
        <p:spPr>
          <a:xfrm>
            <a:off x="1574800" y="3429000"/>
            <a:ext cx="3097320" cy="978408"/>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4"/>
              </a:buClr>
              <a:buSzPts val="3200"/>
              <a:buFont typeface="Calibri"/>
              <a:buNone/>
              <a:defRPr sz="3200" cap="none">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42"/>
          <p:cNvSpPr>
            <a:spLocks noGrp="1"/>
          </p:cNvSpPr>
          <p:nvPr>
            <p:ph type="pic" idx="2"/>
          </p:nvPr>
        </p:nvSpPr>
        <p:spPr>
          <a:xfrm>
            <a:off x="0" y="0"/>
            <a:ext cx="12192000" cy="2051050"/>
          </a:xfrm>
          <a:prstGeom prst="rect">
            <a:avLst/>
          </a:prstGeom>
          <a:noFill/>
          <a:ln>
            <a:noFill/>
          </a:ln>
        </p:spPr>
      </p:sp>
      <p:sp>
        <p:nvSpPr>
          <p:cNvPr id="160" name="Google Shape;160;p42"/>
          <p:cNvSpPr txBox="1">
            <a:spLocks noGrp="1"/>
          </p:cNvSpPr>
          <p:nvPr>
            <p:ph type="body" idx="1"/>
          </p:nvPr>
        </p:nvSpPr>
        <p:spPr>
          <a:xfrm>
            <a:off x="6235700" y="2854660"/>
            <a:ext cx="4749800" cy="2129971"/>
          </a:xfrm>
          <a:prstGeom prst="rect">
            <a:avLst/>
          </a:prstGeom>
          <a:noFill/>
          <a:ln>
            <a:noFill/>
          </a:ln>
        </p:spPr>
        <p:txBody>
          <a:bodyPr spcFirstLastPara="1" wrap="square" lIns="0" tIns="45700" rIns="0" bIns="45700" anchor="t" anchorCtr="0">
            <a:normAutofit/>
          </a:bodyPr>
          <a:lstStyle>
            <a:lvl1pPr marL="457200" lvl="0" indent="-228600" algn="l">
              <a:lnSpc>
                <a:spcPct val="150000"/>
              </a:lnSpc>
              <a:spcBef>
                <a:spcPts val="0"/>
              </a:spcBef>
              <a:spcAft>
                <a:spcPts val="0"/>
              </a:spcAft>
              <a:buSzPts val="1400"/>
              <a:buNone/>
              <a:defRPr sz="1400" cap="none">
                <a:latin typeface="Calibri"/>
                <a:ea typeface="Calibri"/>
                <a:cs typeface="Calibri"/>
                <a:sym typeface="Calibri"/>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61" name="Google Shape;161;p42"/>
          <p:cNvSpPr>
            <a:spLocks noGrp="1"/>
          </p:cNvSpPr>
          <p:nvPr>
            <p:ph type="pic" idx="3"/>
          </p:nvPr>
        </p:nvSpPr>
        <p:spPr>
          <a:xfrm>
            <a:off x="0" y="5788241"/>
            <a:ext cx="12192000" cy="1069760"/>
          </a:xfrm>
          <a:prstGeom prst="rect">
            <a:avLst/>
          </a:prstGeom>
          <a:noFill/>
          <a:ln>
            <a:noFill/>
          </a:ln>
        </p:spPr>
      </p:sp>
      <p:sp>
        <p:nvSpPr>
          <p:cNvPr id="162" name="Google Shape;162;p4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4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4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a:solidFill>
                  <a:schemeClr val="lt1"/>
                </a:solidFill>
                <a:latin typeface="Calibri"/>
                <a:ea typeface="Calibri"/>
                <a:cs typeface="Calibri"/>
                <a:sym typeface="Calibri"/>
              </a:defRPr>
            </a:lvl1pPr>
            <a:lvl2pPr marL="0" lvl="1" indent="0" algn="r">
              <a:spcBef>
                <a:spcPts val="0"/>
              </a:spcBef>
              <a:buNone/>
              <a:defRPr sz="1050">
                <a:solidFill>
                  <a:schemeClr val="lt1"/>
                </a:solidFill>
                <a:latin typeface="Calibri"/>
                <a:ea typeface="Calibri"/>
                <a:cs typeface="Calibri"/>
                <a:sym typeface="Calibri"/>
              </a:defRPr>
            </a:lvl2pPr>
            <a:lvl3pPr marL="0" lvl="2" indent="0" algn="r">
              <a:spcBef>
                <a:spcPts val="0"/>
              </a:spcBef>
              <a:buNone/>
              <a:defRPr sz="1050">
                <a:solidFill>
                  <a:schemeClr val="lt1"/>
                </a:solidFill>
                <a:latin typeface="Calibri"/>
                <a:ea typeface="Calibri"/>
                <a:cs typeface="Calibri"/>
                <a:sym typeface="Calibri"/>
              </a:defRPr>
            </a:lvl3pPr>
            <a:lvl4pPr marL="0" lvl="3" indent="0" algn="r">
              <a:spcBef>
                <a:spcPts val="0"/>
              </a:spcBef>
              <a:buNone/>
              <a:defRPr sz="1050">
                <a:solidFill>
                  <a:schemeClr val="lt1"/>
                </a:solidFill>
                <a:latin typeface="Calibri"/>
                <a:ea typeface="Calibri"/>
                <a:cs typeface="Calibri"/>
                <a:sym typeface="Calibri"/>
              </a:defRPr>
            </a:lvl4pPr>
            <a:lvl5pPr marL="0" lvl="4" indent="0" algn="r">
              <a:spcBef>
                <a:spcPts val="0"/>
              </a:spcBef>
              <a:buNone/>
              <a:defRPr sz="1050">
                <a:solidFill>
                  <a:schemeClr val="lt1"/>
                </a:solidFill>
                <a:latin typeface="Calibri"/>
                <a:ea typeface="Calibri"/>
                <a:cs typeface="Calibri"/>
                <a:sym typeface="Calibri"/>
              </a:defRPr>
            </a:lvl5pPr>
            <a:lvl6pPr marL="0" lvl="5" indent="0" algn="r">
              <a:spcBef>
                <a:spcPts val="0"/>
              </a:spcBef>
              <a:buNone/>
              <a:defRPr sz="1050">
                <a:solidFill>
                  <a:schemeClr val="lt1"/>
                </a:solidFill>
                <a:latin typeface="Calibri"/>
                <a:ea typeface="Calibri"/>
                <a:cs typeface="Calibri"/>
                <a:sym typeface="Calibri"/>
              </a:defRPr>
            </a:lvl6pPr>
            <a:lvl7pPr marL="0" lvl="6" indent="0" algn="r">
              <a:spcBef>
                <a:spcPts val="0"/>
              </a:spcBef>
              <a:buNone/>
              <a:defRPr sz="1050">
                <a:solidFill>
                  <a:schemeClr val="lt1"/>
                </a:solidFill>
                <a:latin typeface="Calibri"/>
                <a:ea typeface="Calibri"/>
                <a:cs typeface="Calibri"/>
                <a:sym typeface="Calibri"/>
              </a:defRPr>
            </a:lvl7pPr>
            <a:lvl8pPr marL="0" lvl="7" indent="0" algn="r">
              <a:spcBef>
                <a:spcPts val="0"/>
              </a:spcBef>
              <a:buNone/>
              <a:defRPr sz="1050">
                <a:solidFill>
                  <a:schemeClr val="lt1"/>
                </a:solidFill>
                <a:latin typeface="Calibri"/>
                <a:ea typeface="Calibri"/>
                <a:cs typeface="Calibri"/>
                <a:sym typeface="Calibri"/>
              </a:defRPr>
            </a:lvl8pPr>
            <a:lvl9pPr marL="0" lvl="8" indent="0" algn="r">
              <a:spcBef>
                <a:spcPts val="0"/>
              </a:spcBef>
              <a:buNone/>
              <a:defRPr sz="105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m_4">
  <p:cSld name="Team_4">
    <p:spTree>
      <p:nvGrpSpPr>
        <p:cNvPr id="1" name="Shape 22"/>
        <p:cNvGrpSpPr/>
        <p:nvPr/>
      </p:nvGrpSpPr>
      <p:grpSpPr>
        <a:xfrm>
          <a:off x="0" y="0"/>
          <a:ext cx="0" cy="0"/>
          <a:chOff x="0" y="0"/>
          <a:chExt cx="0" cy="0"/>
        </a:xfrm>
      </p:grpSpPr>
      <p:sp>
        <p:nvSpPr>
          <p:cNvPr id="23" name="Google Shape;23;p23"/>
          <p:cNvSpPr/>
          <p:nvPr/>
        </p:nvSpPr>
        <p:spPr>
          <a:xfrm>
            <a:off x="0" y="4274260"/>
            <a:ext cx="12192000" cy="2583739"/>
          </a:xfrm>
          <a:prstGeom prst="rect">
            <a:avLst/>
          </a:prstGeom>
          <a:solidFill>
            <a:schemeClr val="accent1">
              <a:alpha val="1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4;p23"/>
          <p:cNvSpPr txBox="1">
            <a:spLocks noGrp="1"/>
          </p:cNvSpPr>
          <p:nvPr>
            <p:ph type="title"/>
          </p:nvPr>
        </p:nvSpPr>
        <p:spPr>
          <a:xfrm>
            <a:off x="999846" y="1487527"/>
            <a:ext cx="2581554" cy="1325563"/>
          </a:xfrm>
          <a:prstGeom prst="rect">
            <a:avLst/>
          </a:prstGeom>
          <a:noFill/>
          <a:ln>
            <a:noFill/>
          </a:ln>
        </p:spPr>
        <p:txBody>
          <a:bodyPr spcFirstLastPara="1" wrap="square" lIns="91425" tIns="45700" rIns="91425" bIns="45700" anchor="b" anchorCtr="0">
            <a:normAutofit/>
          </a:bodyPr>
          <a:lstStyle>
            <a:lvl1pPr lvl="0" algn="ctr">
              <a:lnSpc>
                <a:spcPct val="85000"/>
              </a:lnSpc>
              <a:spcBef>
                <a:spcPts val="0"/>
              </a:spcBef>
              <a:spcAft>
                <a:spcPts val="0"/>
              </a:spcAft>
              <a:buClr>
                <a:schemeClr val="accent4"/>
              </a:buClr>
              <a:buSzPts val="3200"/>
              <a:buFont typeface="Calibri"/>
              <a:buNone/>
              <a:defRPr sz="3200" cap="none">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3"/>
          <p:cNvSpPr>
            <a:spLocks noGrp="1"/>
          </p:cNvSpPr>
          <p:nvPr>
            <p:ph type="pic" idx="2"/>
          </p:nvPr>
        </p:nvSpPr>
        <p:spPr>
          <a:xfrm>
            <a:off x="4793630" y="677419"/>
            <a:ext cx="2357652" cy="1622425"/>
          </a:xfrm>
          <a:prstGeom prst="rect">
            <a:avLst/>
          </a:prstGeom>
          <a:noFill/>
          <a:ln>
            <a:noFill/>
          </a:ln>
        </p:spPr>
      </p:sp>
      <p:sp>
        <p:nvSpPr>
          <p:cNvPr id="26" name="Google Shape;26;p23"/>
          <p:cNvSpPr txBox="1">
            <a:spLocks noGrp="1"/>
          </p:cNvSpPr>
          <p:nvPr>
            <p:ph type="body" idx="1"/>
          </p:nvPr>
        </p:nvSpPr>
        <p:spPr>
          <a:xfrm>
            <a:off x="4793628" y="2299842"/>
            <a:ext cx="2357652" cy="475149"/>
          </a:xfrm>
          <a:prstGeom prst="rect">
            <a:avLst/>
          </a:prstGeom>
          <a:noFill/>
          <a:ln>
            <a:noFill/>
          </a:ln>
        </p:spPr>
        <p:txBody>
          <a:bodyPr spcFirstLastPara="1" wrap="square" lIns="0" tIns="45700" rIns="0" bIns="45700" anchor="b" anchorCtr="0">
            <a:normAutofit/>
          </a:bodyPr>
          <a:lstStyle>
            <a:lvl1pPr marL="457200" lvl="0" indent="-228600" algn="ctr">
              <a:lnSpc>
                <a:spcPct val="90000"/>
              </a:lnSpc>
              <a:spcBef>
                <a:spcPts val="1200"/>
              </a:spcBef>
              <a:spcAft>
                <a:spcPts val="0"/>
              </a:spcAft>
              <a:buSzPts val="1600"/>
              <a:buNone/>
              <a:defRPr sz="1600" cap="none">
                <a:solidFill>
                  <a:schemeClr val="accent4"/>
                </a:solidFill>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7" name="Google Shape;27;p23"/>
          <p:cNvSpPr txBox="1">
            <a:spLocks noGrp="1"/>
          </p:cNvSpPr>
          <p:nvPr>
            <p:ph type="body" idx="3"/>
          </p:nvPr>
        </p:nvSpPr>
        <p:spPr>
          <a:xfrm>
            <a:off x="4793628" y="2774990"/>
            <a:ext cx="2357652" cy="475147"/>
          </a:xfrm>
          <a:prstGeom prst="rect">
            <a:avLst/>
          </a:prstGeom>
          <a:noFill/>
          <a:ln>
            <a:noFill/>
          </a:ln>
        </p:spPr>
        <p:txBody>
          <a:bodyPr spcFirstLastPara="1" wrap="square" lIns="0" tIns="45700" rIns="0" bIns="45700" anchor="t" anchorCtr="0">
            <a:normAutofit/>
          </a:bodyPr>
          <a:lstStyle>
            <a:lvl1pPr marL="457200" lvl="0" indent="-228600" algn="ctr">
              <a:lnSpc>
                <a:spcPct val="90000"/>
              </a:lnSpc>
              <a:spcBef>
                <a:spcPts val="1200"/>
              </a:spcBef>
              <a:spcAft>
                <a:spcPts val="0"/>
              </a:spcAft>
              <a:buSzPts val="1200"/>
              <a:buNone/>
              <a:defRPr sz="1200" b="0" i="0" cap="none"/>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8" name="Google Shape;28;p23"/>
          <p:cNvSpPr>
            <a:spLocks noGrp="1"/>
          </p:cNvSpPr>
          <p:nvPr>
            <p:ph type="pic" idx="4"/>
          </p:nvPr>
        </p:nvSpPr>
        <p:spPr>
          <a:xfrm>
            <a:off x="7431774" y="677419"/>
            <a:ext cx="2357652" cy="1622425"/>
          </a:xfrm>
          <a:prstGeom prst="rect">
            <a:avLst/>
          </a:prstGeom>
          <a:noFill/>
          <a:ln>
            <a:noFill/>
          </a:ln>
        </p:spPr>
      </p:sp>
      <p:sp>
        <p:nvSpPr>
          <p:cNvPr id="29" name="Google Shape;29;p23"/>
          <p:cNvSpPr txBox="1">
            <a:spLocks noGrp="1"/>
          </p:cNvSpPr>
          <p:nvPr>
            <p:ph type="body" idx="5"/>
          </p:nvPr>
        </p:nvSpPr>
        <p:spPr>
          <a:xfrm>
            <a:off x="7431772" y="2299842"/>
            <a:ext cx="2357652" cy="475149"/>
          </a:xfrm>
          <a:prstGeom prst="rect">
            <a:avLst/>
          </a:prstGeom>
          <a:noFill/>
          <a:ln>
            <a:noFill/>
          </a:ln>
        </p:spPr>
        <p:txBody>
          <a:bodyPr spcFirstLastPara="1" wrap="square" lIns="0" tIns="45700" rIns="0" bIns="45700" anchor="b" anchorCtr="0">
            <a:normAutofit/>
          </a:bodyPr>
          <a:lstStyle>
            <a:lvl1pPr marL="457200" lvl="0" indent="-228600" algn="ctr">
              <a:lnSpc>
                <a:spcPct val="90000"/>
              </a:lnSpc>
              <a:spcBef>
                <a:spcPts val="1200"/>
              </a:spcBef>
              <a:spcAft>
                <a:spcPts val="0"/>
              </a:spcAft>
              <a:buSzPts val="1600"/>
              <a:buNone/>
              <a:defRPr sz="1600" cap="none">
                <a:solidFill>
                  <a:schemeClr val="accent4"/>
                </a:solidFill>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0" name="Google Shape;30;p23"/>
          <p:cNvSpPr txBox="1">
            <a:spLocks noGrp="1"/>
          </p:cNvSpPr>
          <p:nvPr>
            <p:ph type="body" idx="6"/>
          </p:nvPr>
        </p:nvSpPr>
        <p:spPr>
          <a:xfrm>
            <a:off x="7431772" y="2774990"/>
            <a:ext cx="2357652" cy="475147"/>
          </a:xfrm>
          <a:prstGeom prst="rect">
            <a:avLst/>
          </a:prstGeom>
          <a:noFill/>
          <a:ln>
            <a:noFill/>
          </a:ln>
        </p:spPr>
        <p:txBody>
          <a:bodyPr spcFirstLastPara="1" wrap="square" lIns="0" tIns="45700" rIns="0" bIns="45700" anchor="t" anchorCtr="0">
            <a:normAutofit/>
          </a:bodyPr>
          <a:lstStyle>
            <a:lvl1pPr marL="457200" lvl="0" indent="-228600" algn="ctr">
              <a:lnSpc>
                <a:spcPct val="90000"/>
              </a:lnSpc>
              <a:spcBef>
                <a:spcPts val="1200"/>
              </a:spcBef>
              <a:spcAft>
                <a:spcPts val="0"/>
              </a:spcAft>
              <a:buSzPts val="1200"/>
              <a:buNone/>
              <a:defRPr sz="1200" b="0" i="0" cap="none"/>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1" name="Google Shape;31;p23"/>
          <p:cNvSpPr>
            <a:spLocks noGrp="1"/>
          </p:cNvSpPr>
          <p:nvPr>
            <p:ph type="pic" idx="7"/>
          </p:nvPr>
        </p:nvSpPr>
        <p:spPr>
          <a:xfrm>
            <a:off x="4793630" y="3250138"/>
            <a:ext cx="2357652" cy="1622425"/>
          </a:xfrm>
          <a:prstGeom prst="rect">
            <a:avLst/>
          </a:prstGeom>
          <a:noFill/>
          <a:ln>
            <a:noFill/>
          </a:ln>
        </p:spPr>
      </p:sp>
      <p:sp>
        <p:nvSpPr>
          <p:cNvPr id="32" name="Google Shape;32;p23"/>
          <p:cNvSpPr txBox="1">
            <a:spLocks noGrp="1"/>
          </p:cNvSpPr>
          <p:nvPr>
            <p:ph type="body" idx="8"/>
          </p:nvPr>
        </p:nvSpPr>
        <p:spPr>
          <a:xfrm>
            <a:off x="4793628" y="4872561"/>
            <a:ext cx="2357652" cy="475149"/>
          </a:xfrm>
          <a:prstGeom prst="rect">
            <a:avLst/>
          </a:prstGeom>
          <a:noFill/>
          <a:ln>
            <a:noFill/>
          </a:ln>
        </p:spPr>
        <p:txBody>
          <a:bodyPr spcFirstLastPara="1" wrap="square" lIns="0" tIns="45700" rIns="0" bIns="45700" anchor="b" anchorCtr="0">
            <a:normAutofit/>
          </a:bodyPr>
          <a:lstStyle>
            <a:lvl1pPr marL="457200" lvl="0" indent="-228600" algn="ctr">
              <a:lnSpc>
                <a:spcPct val="90000"/>
              </a:lnSpc>
              <a:spcBef>
                <a:spcPts val="1200"/>
              </a:spcBef>
              <a:spcAft>
                <a:spcPts val="0"/>
              </a:spcAft>
              <a:buSzPts val="1600"/>
              <a:buNone/>
              <a:defRPr sz="1600" cap="none">
                <a:solidFill>
                  <a:schemeClr val="accent4"/>
                </a:solidFill>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3" name="Google Shape;33;p23"/>
          <p:cNvSpPr txBox="1">
            <a:spLocks noGrp="1"/>
          </p:cNvSpPr>
          <p:nvPr>
            <p:ph type="body" idx="9"/>
          </p:nvPr>
        </p:nvSpPr>
        <p:spPr>
          <a:xfrm>
            <a:off x="4793628" y="5347709"/>
            <a:ext cx="2357652" cy="475147"/>
          </a:xfrm>
          <a:prstGeom prst="rect">
            <a:avLst/>
          </a:prstGeom>
          <a:noFill/>
          <a:ln>
            <a:noFill/>
          </a:ln>
        </p:spPr>
        <p:txBody>
          <a:bodyPr spcFirstLastPara="1" wrap="square" lIns="0" tIns="45700" rIns="0" bIns="45700" anchor="t" anchorCtr="0">
            <a:normAutofit/>
          </a:bodyPr>
          <a:lstStyle>
            <a:lvl1pPr marL="457200" lvl="0" indent="-228600" algn="ctr">
              <a:lnSpc>
                <a:spcPct val="100000"/>
              </a:lnSpc>
              <a:spcBef>
                <a:spcPts val="0"/>
              </a:spcBef>
              <a:spcAft>
                <a:spcPts val="0"/>
              </a:spcAft>
              <a:buSzPts val="1200"/>
              <a:buNone/>
              <a:defRPr sz="1200" b="0" i="0" cap="none"/>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4" name="Google Shape;34;p23"/>
          <p:cNvSpPr>
            <a:spLocks noGrp="1"/>
          </p:cNvSpPr>
          <p:nvPr>
            <p:ph type="pic" idx="13"/>
          </p:nvPr>
        </p:nvSpPr>
        <p:spPr>
          <a:xfrm>
            <a:off x="7431774" y="3250138"/>
            <a:ext cx="2357652" cy="1622425"/>
          </a:xfrm>
          <a:prstGeom prst="rect">
            <a:avLst/>
          </a:prstGeom>
          <a:noFill/>
          <a:ln>
            <a:noFill/>
          </a:ln>
        </p:spPr>
      </p:sp>
      <p:sp>
        <p:nvSpPr>
          <p:cNvPr id="35" name="Google Shape;35;p23"/>
          <p:cNvSpPr txBox="1">
            <a:spLocks noGrp="1"/>
          </p:cNvSpPr>
          <p:nvPr>
            <p:ph type="body" idx="14"/>
          </p:nvPr>
        </p:nvSpPr>
        <p:spPr>
          <a:xfrm>
            <a:off x="7431772" y="4872561"/>
            <a:ext cx="2357652" cy="475149"/>
          </a:xfrm>
          <a:prstGeom prst="rect">
            <a:avLst/>
          </a:prstGeom>
          <a:noFill/>
          <a:ln>
            <a:noFill/>
          </a:ln>
        </p:spPr>
        <p:txBody>
          <a:bodyPr spcFirstLastPara="1" wrap="square" lIns="0" tIns="45700" rIns="0" bIns="45700" anchor="b" anchorCtr="0">
            <a:normAutofit/>
          </a:bodyPr>
          <a:lstStyle>
            <a:lvl1pPr marL="457200" lvl="0" indent="-228600" algn="ctr">
              <a:lnSpc>
                <a:spcPct val="90000"/>
              </a:lnSpc>
              <a:spcBef>
                <a:spcPts val="1200"/>
              </a:spcBef>
              <a:spcAft>
                <a:spcPts val="0"/>
              </a:spcAft>
              <a:buSzPts val="1600"/>
              <a:buNone/>
              <a:defRPr sz="1600" cap="none">
                <a:solidFill>
                  <a:schemeClr val="accent4"/>
                </a:solidFill>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6" name="Google Shape;36;p23"/>
          <p:cNvSpPr txBox="1">
            <a:spLocks noGrp="1"/>
          </p:cNvSpPr>
          <p:nvPr>
            <p:ph type="body" idx="15"/>
          </p:nvPr>
        </p:nvSpPr>
        <p:spPr>
          <a:xfrm>
            <a:off x="7431772" y="5347709"/>
            <a:ext cx="2357652" cy="475147"/>
          </a:xfrm>
          <a:prstGeom prst="rect">
            <a:avLst/>
          </a:prstGeom>
          <a:noFill/>
          <a:ln>
            <a:noFill/>
          </a:ln>
        </p:spPr>
        <p:txBody>
          <a:bodyPr spcFirstLastPara="1" wrap="square" lIns="0" tIns="45700" rIns="0" bIns="45700" anchor="t" anchorCtr="0">
            <a:normAutofit/>
          </a:bodyPr>
          <a:lstStyle>
            <a:lvl1pPr marL="457200" lvl="0" indent="-228600" algn="ctr">
              <a:lnSpc>
                <a:spcPct val="90000"/>
              </a:lnSpc>
              <a:spcBef>
                <a:spcPts val="1200"/>
              </a:spcBef>
              <a:spcAft>
                <a:spcPts val="0"/>
              </a:spcAft>
              <a:buSzPts val="1200"/>
              <a:buNone/>
              <a:defRPr sz="1200" b="0" i="0" cap="none"/>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7" name="Google Shape;37;p2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6197600" y="2921000"/>
            <a:ext cx="4749800" cy="52705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accent4"/>
              </a:buClr>
              <a:buSzPts val="3200"/>
              <a:buFont typeface="Calibri"/>
              <a:buNone/>
              <a:defRPr sz="3200" cap="none">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6" name="Google Shape;176;p26"/>
          <p:cNvSpPr>
            <a:spLocks noGrp="1"/>
          </p:cNvSpPr>
          <p:nvPr>
            <p:ph type="pic" idx="2"/>
          </p:nvPr>
        </p:nvSpPr>
        <p:spPr>
          <a:xfrm>
            <a:off x="838200" y="492125"/>
            <a:ext cx="4114800" cy="5372100"/>
          </a:xfrm>
          <a:prstGeom prst="rect">
            <a:avLst/>
          </a:prstGeom>
          <a:noFill/>
          <a:ln>
            <a:noFill/>
          </a:ln>
        </p:spPr>
      </p:sp>
      <p:sp>
        <p:nvSpPr>
          <p:cNvPr id="177" name="Google Shape;177;p26"/>
          <p:cNvSpPr txBox="1">
            <a:spLocks noGrp="1"/>
          </p:cNvSpPr>
          <p:nvPr>
            <p:ph type="body" idx="1"/>
          </p:nvPr>
        </p:nvSpPr>
        <p:spPr>
          <a:xfrm>
            <a:off x="6197600" y="3429000"/>
            <a:ext cx="4749800" cy="2129971"/>
          </a:xfrm>
          <a:prstGeom prst="rect">
            <a:avLst/>
          </a:prstGeom>
          <a:noFill/>
          <a:ln>
            <a:noFill/>
          </a:ln>
        </p:spPr>
        <p:txBody>
          <a:bodyPr spcFirstLastPara="1" wrap="square" lIns="0" tIns="45700" rIns="0" bIns="45700" anchor="t" anchorCtr="0">
            <a:normAutofit/>
          </a:bodyPr>
          <a:lstStyle>
            <a:lvl1pPr marL="457200" lvl="0" indent="-228600" algn="l">
              <a:lnSpc>
                <a:spcPct val="150000"/>
              </a:lnSpc>
              <a:spcBef>
                <a:spcPts val="0"/>
              </a:spcBef>
              <a:spcAft>
                <a:spcPts val="0"/>
              </a:spcAft>
              <a:buSzPts val="1400"/>
              <a:buNone/>
              <a:defRPr sz="1400" cap="none">
                <a:latin typeface="Calibri"/>
                <a:ea typeface="Calibri"/>
                <a:cs typeface="Calibri"/>
                <a:sym typeface="Calibri"/>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78" name="Google Shape;178;p2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2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2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40"/>
        <p:cNvGrpSpPr/>
        <p:nvPr/>
      </p:nvGrpSpPr>
      <p:grpSpPr>
        <a:xfrm>
          <a:off x="0" y="0"/>
          <a:ext cx="0" cy="0"/>
          <a:chOff x="0" y="0"/>
          <a:chExt cx="0" cy="0"/>
        </a:xfrm>
      </p:grpSpPr>
      <p:sp>
        <p:nvSpPr>
          <p:cNvPr id="41" name="Google Shape;41;p25"/>
          <p:cNvSpPr txBox="1">
            <a:spLocks noGrp="1"/>
          </p:cNvSpPr>
          <p:nvPr>
            <p:ph type="title"/>
          </p:nvPr>
        </p:nvSpPr>
        <p:spPr>
          <a:xfrm>
            <a:off x="6197600" y="2921000"/>
            <a:ext cx="4749800" cy="52705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accent4"/>
              </a:buClr>
              <a:buSzPts val="3200"/>
              <a:buFont typeface="Calibri"/>
              <a:buNone/>
              <a:defRPr sz="3200" cap="none">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5"/>
          <p:cNvSpPr>
            <a:spLocks noGrp="1"/>
          </p:cNvSpPr>
          <p:nvPr>
            <p:ph type="pic" idx="2"/>
          </p:nvPr>
        </p:nvSpPr>
        <p:spPr>
          <a:xfrm>
            <a:off x="838200" y="492125"/>
            <a:ext cx="4114800" cy="5372100"/>
          </a:xfrm>
          <a:prstGeom prst="rect">
            <a:avLst/>
          </a:prstGeom>
          <a:noFill/>
          <a:ln>
            <a:noFill/>
          </a:ln>
        </p:spPr>
      </p:sp>
      <p:sp>
        <p:nvSpPr>
          <p:cNvPr id="43" name="Google Shape;43;p25"/>
          <p:cNvSpPr txBox="1">
            <a:spLocks noGrp="1"/>
          </p:cNvSpPr>
          <p:nvPr>
            <p:ph type="body" idx="1"/>
          </p:nvPr>
        </p:nvSpPr>
        <p:spPr>
          <a:xfrm>
            <a:off x="6197600" y="3429000"/>
            <a:ext cx="4749800" cy="2129971"/>
          </a:xfrm>
          <a:prstGeom prst="rect">
            <a:avLst/>
          </a:prstGeom>
          <a:noFill/>
          <a:ln>
            <a:noFill/>
          </a:ln>
        </p:spPr>
        <p:txBody>
          <a:bodyPr spcFirstLastPara="1" wrap="square" lIns="0" tIns="45700" rIns="0" bIns="45700" anchor="t" anchorCtr="0">
            <a:normAutofit/>
          </a:bodyPr>
          <a:lstStyle>
            <a:lvl1pPr marL="457200" lvl="0" indent="-228600" algn="l">
              <a:lnSpc>
                <a:spcPct val="150000"/>
              </a:lnSpc>
              <a:spcBef>
                <a:spcPts val="0"/>
              </a:spcBef>
              <a:spcAft>
                <a:spcPts val="0"/>
              </a:spcAft>
              <a:buSzPts val="1400"/>
              <a:buNone/>
              <a:defRPr sz="1400" cap="none">
                <a:latin typeface="Calibri"/>
                <a:ea typeface="Calibri"/>
                <a:cs typeface="Calibri"/>
                <a:sym typeface="Calibri"/>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4" name="Google Shape;44;p2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lumn 2 Content">
  <p:cSld name="Column 2 Content">
    <p:spTree>
      <p:nvGrpSpPr>
        <p:cNvPr id="1" name="Shape 47"/>
        <p:cNvGrpSpPr/>
        <p:nvPr/>
      </p:nvGrpSpPr>
      <p:grpSpPr>
        <a:xfrm>
          <a:off x="0" y="0"/>
          <a:ext cx="0" cy="0"/>
          <a:chOff x="0" y="0"/>
          <a:chExt cx="0" cy="0"/>
        </a:xfrm>
      </p:grpSpPr>
      <p:sp>
        <p:nvSpPr>
          <p:cNvPr id="48" name="Google Shape;48;p27"/>
          <p:cNvSpPr txBox="1">
            <a:spLocks noGrp="1"/>
          </p:cNvSpPr>
          <p:nvPr>
            <p:ph type="title"/>
          </p:nvPr>
        </p:nvSpPr>
        <p:spPr>
          <a:xfrm>
            <a:off x="838200" y="649956"/>
            <a:ext cx="10515600" cy="726137"/>
          </a:xfrm>
          <a:prstGeom prst="rect">
            <a:avLst/>
          </a:prstGeom>
          <a:noFill/>
          <a:ln>
            <a:noFill/>
          </a:ln>
        </p:spPr>
        <p:txBody>
          <a:bodyPr spcFirstLastPara="1" wrap="square" lIns="91425" tIns="45700" rIns="91425" bIns="45700" anchor="ctr" anchorCtr="0">
            <a:normAutofit/>
          </a:bodyPr>
          <a:lstStyle>
            <a:lvl1pPr lvl="0" algn="r">
              <a:lnSpc>
                <a:spcPct val="85000"/>
              </a:lnSpc>
              <a:spcBef>
                <a:spcPts val="0"/>
              </a:spcBef>
              <a:spcAft>
                <a:spcPts val="0"/>
              </a:spcAft>
              <a:buClr>
                <a:schemeClr val="accent4"/>
              </a:buClr>
              <a:buSzPts val="3200"/>
              <a:buFont typeface="Calibri"/>
              <a:buNone/>
              <a:defRPr sz="3200" cap="none">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27"/>
          <p:cNvSpPr/>
          <p:nvPr/>
        </p:nvSpPr>
        <p:spPr>
          <a:xfrm>
            <a:off x="-1" y="530240"/>
            <a:ext cx="12192000" cy="889369"/>
          </a:xfrm>
          <a:prstGeom prst="rect">
            <a:avLst/>
          </a:prstGeom>
          <a:solidFill>
            <a:schemeClr val="accent6">
              <a:alpha val="1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 name="Google Shape;50;p27"/>
          <p:cNvSpPr txBox="1">
            <a:spLocks noGrp="1"/>
          </p:cNvSpPr>
          <p:nvPr>
            <p:ph type="body" idx="1"/>
          </p:nvPr>
        </p:nvSpPr>
        <p:spPr>
          <a:xfrm>
            <a:off x="1277759" y="2063838"/>
            <a:ext cx="4626764" cy="422365"/>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200"/>
              </a:spcBef>
              <a:spcAft>
                <a:spcPts val="0"/>
              </a:spcAft>
              <a:buSzPts val="2000"/>
              <a:buNone/>
              <a:defRPr sz="2000" b="0" i="0">
                <a:solidFill>
                  <a:schemeClr val="accent5"/>
                </a:solidFill>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1" name="Google Shape;51;p27"/>
          <p:cNvSpPr txBox="1">
            <a:spLocks noGrp="1"/>
          </p:cNvSpPr>
          <p:nvPr>
            <p:ph type="body" idx="2"/>
          </p:nvPr>
        </p:nvSpPr>
        <p:spPr>
          <a:xfrm>
            <a:off x="1277551" y="2486203"/>
            <a:ext cx="4626293" cy="3325723"/>
          </a:xfrm>
          <a:prstGeom prst="rect">
            <a:avLst/>
          </a:prstGeom>
          <a:noFill/>
          <a:ln>
            <a:noFill/>
          </a:ln>
        </p:spPr>
        <p:txBody>
          <a:bodyPr spcFirstLastPara="1" wrap="square" lIns="0" tIns="45700" rIns="0" bIns="45700" anchor="t" anchorCtr="0">
            <a:normAutofit/>
          </a:bodyPr>
          <a:lstStyle>
            <a:lvl1pPr marL="457200" lvl="0" indent="-228600" algn="l">
              <a:lnSpc>
                <a:spcPct val="150000"/>
              </a:lnSpc>
              <a:spcBef>
                <a:spcPts val="0"/>
              </a:spcBef>
              <a:spcAft>
                <a:spcPts val="0"/>
              </a:spcAft>
              <a:buSzPts val="1400"/>
              <a:buFont typeface="Quattrocento Sans"/>
              <a:buNone/>
              <a:defRPr sz="1400"/>
            </a:lvl1pPr>
            <a:lvl2pPr marL="914400" lvl="1" indent="-342900" algn="l">
              <a:lnSpc>
                <a:spcPct val="90000"/>
              </a:lnSpc>
              <a:spcBef>
                <a:spcPts val="1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2" name="Google Shape;52;p27"/>
          <p:cNvSpPr txBox="1">
            <a:spLocks noGrp="1"/>
          </p:cNvSpPr>
          <p:nvPr>
            <p:ph type="body" idx="3"/>
          </p:nvPr>
        </p:nvSpPr>
        <p:spPr>
          <a:xfrm>
            <a:off x="6351708" y="2063837"/>
            <a:ext cx="4626763" cy="422365"/>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200"/>
              </a:spcBef>
              <a:spcAft>
                <a:spcPts val="0"/>
              </a:spcAft>
              <a:buSzPts val="2000"/>
              <a:buNone/>
              <a:defRPr sz="2000" b="0" i="0">
                <a:solidFill>
                  <a:schemeClr val="accent5"/>
                </a:solidFill>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3" name="Google Shape;53;p27"/>
          <p:cNvSpPr txBox="1">
            <a:spLocks noGrp="1"/>
          </p:cNvSpPr>
          <p:nvPr>
            <p:ph type="body" idx="4"/>
          </p:nvPr>
        </p:nvSpPr>
        <p:spPr>
          <a:xfrm>
            <a:off x="6352188" y="2486202"/>
            <a:ext cx="4626293" cy="3325723"/>
          </a:xfrm>
          <a:prstGeom prst="rect">
            <a:avLst/>
          </a:prstGeom>
          <a:noFill/>
          <a:ln>
            <a:noFill/>
          </a:ln>
        </p:spPr>
        <p:txBody>
          <a:bodyPr spcFirstLastPara="1" wrap="square" lIns="0" tIns="45700" rIns="0" bIns="45700" anchor="t" anchorCtr="0">
            <a:normAutofit/>
          </a:bodyPr>
          <a:lstStyle>
            <a:lvl1pPr marL="457200" lvl="0" indent="-228600" algn="l">
              <a:lnSpc>
                <a:spcPct val="150000"/>
              </a:lnSpc>
              <a:spcBef>
                <a:spcPts val="0"/>
              </a:spcBef>
              <a:spcAft>
                <a:spcPts val="0"/>
              </a:spcAft>
              <a:buSzPts val="1400"/>
              <a:buFont typeface="Quattrocento Sans"/>
              <a:buNone/>
              <a:defRPr sz="1400"/>
            </a:lvl1pPr>
            <a:lvl2pPr marL="914400" lvl="1" indent="-342900" algn="l">
              <a:lnSpc>
                <a:spcPct val="90000"/>
              </a:lnSpc>
              <a:spcBef>
                <a:spcPts val="1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4" name="Google Shape;54;p2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losing">
  <p:cSld name="Closing">
    <p:spTree>
      <p:nvGrpSpPr>
        <p:cNvPr id="1" name="Shape 57"/>
        <p:cNvGrpSpPr/>
        <p:nvPr/>
      </p:nvGrpSpPr>
      <p:grpSpPr>
        <a:xfrm>
          <a:off x="0" y="0"/>
          <a:ext cx="0" cy="0"/>
          <a:chOff x="0" y="0"/>
          <a:chExt cx="0" cy="0"/>
        </a:xfrm>
      </p:grpSpPr>
      <p:sp>
        <p:nvSpPr>
          <p:cNvPr id="58" name="Google Shape;58;p28"/>
          <p:cNvSpPr txBox="1">
            <a:spLocks noGrp="1"/>
          </p:cNvSpPr>
          <p:nvPr>
            <p:ph type="title"/>
          </p:nvPr>
        </p:nvSpPr>
        <p:spPr>
          <a:xfrm>
            <a:off x="4073237" y="1096375"/>
            <a:ext cx="4045527" cy="159079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accent4"/>
              </a:buClr>
              <a:buSzPts val="3200"/>
              <a:buFont typeface="Calibri"/>
              <a:buNone/>
              <a:defRPr sz="3200" cap="none">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28"/>
          <p:cNvSpPr>
            <a:spLocks noGrp="1"/>
          </p:cNvSpPr>
          <p:nvPr>
            <p:ph type="pic" idx="2"/>
          </p:nvPr>
        </p:nvSpPr>
        <p:spPr>
          <a:xfrm>
            <a:off x="0" y="951274"/>
            <a:ext cx="2743201" cy="4747564"/>
          </a:xfrm>
          <a:prstGeom prst="rect">
            <a:avLst/>
          </a:prstGeom>
          <a:noFill/>
          <a:ln>
            <a:noFill/>
          </a:ln>
        </p:spPr>
      </p:sp>
      <p:sp>
        <p:nvSpPr>
          <p:cNvPr id="60" name="Google Shape;60;p28"/>
          <p:cNvSpPr txBox="1">
            <a:spLocks noGrp="1"/>
          </p:cNvSpPr>
          <p:nvPr>
            <p:ph type="body" idx="1"/>
          </p:nvPr>
        </p:nvSpPr>
        <p:spPr>
          <a:xfrm>
            <a:off x="4107354" y="2910720"/>
            <a:ext cx="4011410" cy="2061261"/>
          </a:xfrm>
          <a:prstGeom prst="rect">
            <a:avLst/>
          </a:prstGeom>
          <a:noFill/>
          <a:ln>
            <a:noFill/>
          </a:ln>
        </p:spPr>
        <p:txBody>
          <a:bodyPr spcFirstLastPara="1" wrap="square" lIns="0" tIns="45700" rIns="0" bIns="45700" anchor="t" anchorCtr="0">
            <a:normAutofit/>
          </a:bodyPr>
          <a:lstStyle>
            <a:lvl1pPr marL="457200" lvl="0" indent="-228600" algn="l">
              <a:lnSpc>
                <a:spcPct val="200000"/>
              </a:lnSpc>
              <a:spcBef>
                <a:spcPts val="0"/>
              </a:spcBef>
              <a:spcAft>
                <a:spcPts val="0"/>
              </a:spcAft>
              <a:buSzPts val="2000"/>
              <a:buFont typeface="Quattrocento Sans"/>
              <a:buNone/>
              <a:defRPr sz="2000" b="0" i="0">
                <a:solidFill>
                  <a:schemeClr val="accent4"/>
                </a:solidFill>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1" name="Google Shape;61;p28"/>
          <p:cNvSpPr>
            <a:spLocks noGrp="1"/>
          </p:cNvSpPr>
          <p:nvPr>
            <p:ph type="pic" idx="3"/>
          </p:nvPr>
        </p:nvSpPr>
        <p:spPr>
          <a:xfrm>
            <a:off x="9448800" y="951274"/>
            <a:ext cx="2743200" cy="4747564"/>
          </a:xfrm>
          <a:prstGeom prst="rect">
            <a:avLst/>
          </a:prstGeom>
          <a:noFill/>
          <a:ln>
            <a:noFill/>
          </a:ln>
        </p:spPr>
      </p:sp>
      <p:sp>
        <p:nvSpPr>
          <p:cNvPr id="62" name="Google Shape;62;p2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rimary Goals">
  <p:cSld name="Primary Goals">
    <p:spTree>
      <p:nvGrpSpPr>
        <p:cNvPr id="1" name="Shape 65"/>
        <p:cNvGrpSpPr/>
        <p:nvPr/>
      </p:nvGrpSpPr>
      <p:grpSpPr>
        <a:xfrm>
          <a:off x="0" y="0"/>
          <a:ext cx="0" cy="0"/>
          <a:chOff x="0" y="0"/>
          <a:chExt cx="0" cy="0"/>
        </a:xfrm>
      </p:grpSpPr>
      <p:sp>
        <p:nvSpPr>
          <p:cNvPr id="66" name="Google Shape;66;p29"/>
          <p:cNvSpPr>
            <a:spLocks noGrp="1"/>
          </p:cNvSpPr>
          <p:nvPr>
            <p:ph type="pic" idx="2"/>
          </p:nvPr>
        </p:nvSpPr>
        <p:spPr>
          <a:xfrm>
            <a:off x="598402" y="598401"/>
            <a:ext cx="9645056" cy="5661198"/>
          </a:xfrm>
          <a:prstGeom prst="rect">
            <a:avLst/>
          </a:prstGeom>
          <a:noFill/>
          <a:ln>
            <a:noFill/>
          </a:ln>
        </p:spPr>
      </p:sp>
      <p:sp>
        <p:nvSpPr>
          <p:cNvPr id="67" name="Google Shape;67;p29"/>
          <p:cNvSpPr txBox="1">
            <a:spLocks noGrp="1"/>
          </p:cNvSpPr>
          <p:nvPr>
            <p:ph type="title"/>
          </p:nvPr>
        </p:nvSpPr>
        <p:spPr>
          <a:xfrm>
            <a:off x="6169978" y="3443968"/>
            <a:ext cx="6022021" cy="882499"/>
          </a:xfrm>
          <a:prstGeom prst="rect">
            <a:avLst/>
          </a:prstGeom>
          <a:solidFill>
            <a:schemeClr val="accent4">
              <a:alpha val="80000"/>
            </a:schemeClr>
          </a:solidFill>
          <a:ln>
            <a:noFill/>
          </a:ln>
        </p:spPr>
        <p:txBody>
          <a:bodyPr spcFirstLastPara="1" wrap="square" lIns="1371600" tIns="457200" rIns="91425" bIns="45700" anchor="ctr" anchorCtr="0">
            <a:normAutofit/>
          </a:bodyPr>
          <a:lstStyle>
            <a:lvl1pPr lvl="0" algn="l">
              <a:lnSpc>
                <a:spcPct val="85000"/>
              </a:lnSpc>
              <a:spcBef>
                <a:spcPts val="0"/>
              </a:spcBef>
              <a:spcAft>
                <a:spcPts val="0"/>
              </a:spcAft>
              <a:buClr>
                <a:schemeClr val="lt1"/>
              </a:buClr>
              <a:buSzPts val="3200"/>
              <a:buFont typeface="Calibri"/>
              <a:buNone/>
              <a:defRPr sz="32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29"/>
          <p:cNvSpPr txBox="1">
            <a:spLocks noGrp="1"/>
          </p:cNvSpPr>
          <p:nvPr>
            <p:ph type="body" idx="1"/>
          </p:nvPr>
        </p:nvSpPr>
        <p:spPr>
          <a:xfrm>
            <a:off x="6169979" y="4326467"/>
            <a:ext cx="6022021" cy="830414"/>
          </a:xfrm>
          <a:prstGeom prst="rect">
            <a:avLst/>
          </a:prstGeom>
          <a:solidFill>
            <a:schemeClr val="accent4">
              <a:alpha val="80000"/>
            </a:schemeClr>
          </a:solidFill>
          <a:ln>
            <a:noFill/>
          </a:ln>
        </p:spPr>
        <p:txBody>
          <a:bodyPr spcFirstLastPara="1" wrap="square" lIns="1371600" tIns="45700" rIns="0" bIns="365750" anchor="ctr" anchorCtr="0">
            <a:normAutofit/>
          </a:bodyPr>
          <a:lstStyle>
            <a:lvl1pPr marL="457200" lvl="0" indent="-228600" algn="l">
              <a:lnSpc>
                <a:spcPct val="90000"/>
              </a:lnSpc>
              <a:spcBef>
                <a:spcPts val="1200"/>
              </a:spcBef>
              <a:spcAft>
                <a:spcPts val="0"/>
              </a:spcAft>
              <a:buSzPts val="2000"/>
              <a:buNone/>
              <a:defRPr sz="2000" i="0" cap="none">
                <a:solidFill>
                  <a:schemeClr val="lt1"/>
                </a:solidFill>
                <a:latin typeface="Calibri"/>
                <a:ea typeface="Calibri"/>
                <a:cs typeface="Calibri"/>
                <a:sym typeface="Calibri"/>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reas of Growth">
  <p:cSld name="Areas of Growth">
    <p:spTree>
      <p:nvGrpSpPr>
        <p:cNvPr id="1" name="Shape 69"/>
        <p:cNvGrpSpPr/>
        <p:nvPr/>
      </p:nvGrpSpPr>
      <p:grpSpPr>
        <a:xfrm>
          <a:off x="0" y="0"/>
          <a:ext cx="0" cy="0"/>
          <a:chOff x="0" y="0"/>
          <a:chExt cx="0" cy="0"/>
        </a:xfrm>
      </p:grpSpPr>
      <p:sp>
        <p:nvSpPr>
          <p:cNvPr id="70" name="Google Shape;70;p30"/>
          <p:cNvSpPr txBox="1">
            <a:spLocks noGrp="1"/>
          </p:cNvSpPr>
          <p:nvPr>
            <p:ph type="title"/>
          </p:nvPr>
        </p:nvSpPr>
        <p:spPr>
          <a:xfrm>
            <a:off x="838200" y="494166"/>
            <a:ext cx="10515600" cy="567873"/>
          </a:xfrm>
          <a:prstGeom prst="rect">
            <a:avLst/>
          </a:prstGeom>
          <a:noFill/>
          <a:ln>
            <a:noFill/>
          </a:ln>
        </p:spPr>
        <p:txBody>
          <a:bodyPr spcFirstLastPara="1" wrap="square" lIns="91425" tIns="45700" rIns="91425" bIns="45700" anchor="b" anchorCtr="0">
            <a:normAutofit/>
          </a:bodyPr>
          <a:lstStyle>
            <a:lvl1pPr lvl="0" algn="ctr">
              <a:lnSpc>
                <a:spcPct val="85000"/>
              </a:lnSpc>
              <a:spcBef>
                <a:spcPts val="0"/>
              </a:spcBef>
              <a:spcAft>
                <a:spcPts val="0"/>
              </a:spcAft>
              <a:buClr>
                <a:schemeClr val="accent4"/>
              </a:buClr>
              <a:buSzPts val="3200"/>
              <a:buFont typeface="Calibri"/>
              <a:buNone/>
              <a:defRPr sz="3200" cap="none">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3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74"/>
        <p:cNvGrpSpPr/>
        <p:nvPr/>
      </p:nvGrpSpPr>
      <p:grpSpPr>
        <a:xfrm>
          <a:off x="0" y="0"/>
          <a:ext cx="0" cy="0"/>
          <a:chOff x="0" y="0"/>
          <a:chExt cx="0" cy="0"/>
        </a:xfrm>
      </p:grpSpPr>
      <p:sp>
        <p:nvSpPr>
          <p:cNvPr id="75" name="Google Shape;75;p31"/>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1"/>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1"/>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31"/>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79" name="Google Shape;79;p3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3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82" name="Google Shape;82;p31"/>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3"/>
        <p:cNvGrpSpPr/>
        <p:nvPr/>
      </p:nvGrpSpPr>
      <p:grpSpPr>
        <a:xfrm>
          <a:off x="0" y="0"/>
          <a:ext cx="0" cy="0"/>
          <a:chOff x="0" y="0"/>
          <a:chExt cx="0" cy="0"/>
        </a:xfrm>
      </p:grpSpPr>
      <p:sp>
        <p:nvSpPr>
          <p:cNvPr id="84" name="Google Shape;84;p3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4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32"/>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6" name="Google Shape;86;p3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3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1"/>
          <p:cNvSpPr/>
          <p:nvPr/>
        </p:nvSpPr>
        <p:spPr>
          <a:xfrm>
            <a:off x="0" y="6334316"/>
            <a:ext cx="12192000" cy="659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1"/>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2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2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2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7" name="Google Shape;17;p21"/>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5"/>
        <p:cNvGrpSpPr/>
        <p:nvPr/>
      </p:nvGrpSpPr>
      <p:grpSpPr>
        <a:xfrm>
          <a:off x="0" y="0"/>
          <a:ext cx="0" cy="0"/>
          <a:chOff x="0" y="0"/>
          <a:chExt cx="0" cy="0"/>
        </a:xfrm>
      </p:grpSpPr>
      <p:sp>
        <p:nvSpPr>
          <p:cNvPr id="166" name="Google Shape;166;p24"/>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4"/>
          <p:cNvSpPr/>
          <p:nvPr/>
        </p:nvSpPr>
        <p:spPr>
          <a:xfrm>
            <a:off x="0" y="6334316"/>
            <a:ext cx="12192000" cy="659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FEFEFE"/>
              </a:buClr>
              <a:buSzPts val="4800"/>
              <a:buFont typeface="Calibri"/>
              <a:buNone/>
              <a:defRPr sz="4800" b="0" i="0" u="none" strike="noStrike" cap="none">
                <a:solidFill>
                  <a:srgbClr val="FEFEFE"/>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9" name="Google Shape;169;p24"/>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FEFEFE"/>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FEFEFE"/>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FEFEFE"/>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FEFEFE"/>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FEFEFE"/>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FEFEFE"/>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FEFEFE"/>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FEFEFE"/>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FEFEFE"/>
                </a:solidFill>
                <a:latin typeface="Calibri"/>
                <a:ea typeface="Calibri"/>
                <a:cs typeface="Calibri"/>
                <a:sym typeface="Calibri"/>
              </a:defRPr>
            </a:lvl9pPr>
          </a:lstStyle>
          <a:p>
            <a:endParaRPr/>
          </a:p>
        </p:txBody>
      </p:sp>
      <p:sp>
        <p:nvSpPr>
          <p:cNvPr id="170" name="Google Shape;170;p2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71" name="Google Shape;171;p2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72" name="Google Shape;172;p2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73" name="Google Shape;173;p24"/>
          <p:cNvCxnSpPr/>
          <p:nvPr/>
        </p:nvCxnSpPr>
        <p:spPr>
          <a:xfrm>
            <a:off x="1193532" y="1737845"/>
            <a:ext cx="9966960" cy="0"/>
          </a:xfrm>
          <a:prstGeom prst="straightConnector1">
            <a:avLst/>
          </a:prstGeom>
          <a:noFill/>
          <a:ln w="9525" cap="flat" cmpd="sng">
            <a:solidFill>
              <a:srgbClr val="FEFEFE"/>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6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ride.citibikenyc.com/system-data"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
        <p:cNvGrpSpPr/>
        <p:nvPr/>
      </p:nvGrpSpPr>
      <p:grpSpPr>
        <a:xfrm>
          <a:off x="0" y="0"/>
          <a:ext cx="0" cy="0"/>
          <a:chOff x="0" y="0"/>
          <a:chExt cx="0" cy="0"/>
        </a:xfrm>
      </p:grpSpPr>
      <p:sp>
        <p:nvSpPr>
          <p:cNvPr id="185" name="Google Shape;185;p1"/>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7" name="Google Shape;187;p1"/>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pic>
        <p:nvPicPr>
          <p:cNvPr id="188" name="Google Shape;188;p1"/>
          <p:cNvPicPr preferRelativeResize="0">
            <a:picLocks noGrp="1"/>
          </p:cNvPicPr>
          <p:nvPr>
            <p:ph type="pic" idx="2"/>
          </p:nvPr>
        </p:nvPicPr>
        <p:blipFill rotWithShape="1">
          <a:blip r:embed="rId3">
            <a:alphaModFix/>
          </a:blip>
          <a:srcRect t="16159" b="27260"/>
          <a:stretch/>
        </p:blipFill>
        <p:spPr>
          <a:xfrm>
            <a:off x="-32" y="10"/>
            <a:ext cx="12192031" cy="4915066"/>
          </a:xfrm>
          <a:prstGeom prst="rect">
            <a:avLst/>
          </a:prstGeom>
          <a:noFill/>
          <a:ln>
            <a:noFill/>
          </a:ln>
        </p:spPr>
      </p:pic>
      <p:sp>
        <p:nvSpPr>
          <p:cNvPr id="189" name="Google Shape;189;p1"/>
          <p:cNvSpPr/>
          <p:nvPr/>
        </p:nvSpPr>
        <p:spPr>
          <a:xfrm>
            <a:off x="1507" y="4953000"/>
            <a:ext cx="12188952" cy="190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
          <p:cNvSpPr txBox="1">
            <a:spLocks noGrp="1"/>
          </p:cNvSpPr>
          <p:nvPr>
            <p:ph type="title"/>
          </p:nvPr>
        </p:nvSpPr>
        <p:spPr>
          <a:xfrm>
            <a:off x="1065197" y="5120640"/>
            <a:ext cx="10058400" cy="82296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FFFF"/>
              </a:buClr>
              <a:buSzPts val="2800"/>
              <a:buFont typeface="Calibri"/>
              <a:buNone/>
            </a:pPr>
            <a:r>
              <a:rPr lang="en-US" sz="2800" b="1" dirty="0">
                <a:solidFill>
                  <a:srgbClr val="FFFFFF"/>
                </a:solidFill>
              </a:rPr>
              <a:t>INVENTORY REBALANCING  AND  DEMAND  PLANNING</a:t>
            </a:r>
            <a:endParaRPr dirty="0"/>
          </a:p>
        </p:txBody>
      </p:sp>
      <p:sp>
        <p:nvSpPr>
          <p:cNvPr id="191" name="Google Shape;191;p1"/>
          <p:cNvSpPr txBox="1">
            <a:spLocks noGrp="1"/>
          </p:cNvSpPr>
          <p:nvPr>
            <p:ph type="body" idx="1"/>
          </p:nvPr>
        </p:nvSpPr>
        <p:spPr>
          <a:xfrm>
            <a:off x="1065197" y="6146227"/>
            <a:ext cx="10058400" cy="54351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500"/>
              <a:buNone/>
            </a:pPr>
            <a:r>
              <a:rPr lang="en-US" sz="1500" cap="none">
                <a:solidFill>
                  <a:srgbClr val="002060"/>
                </a:solidFill>
                <a:latin typeface="Calibri"/>
                <a:ea typeface="Calibri"/>
                <a:cs typeface="Calibri"/>
                <a:sym typeface="Calibri"/>
              </a:rPr>
              <a:t>PRESENTED BY - TEAM 12</a:t>
            </a:r>
            <a:endParaRPr/>
          </a:p>
        </p:txBody>
      </p:sp>
      <p:sp>
        <p:nvSpPr>
          <p:cNvPr id="192" name="Google Shape;192;p1"/>
          <p:cNvSpPr/>
          <p:nvPr/>
        </p:nvSpPr>
        <p:spPr>
          <a:xfrm>
            <a:off x="1507" y="4906176"/>
            <a:ext cx="12188952"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0"/>
          <p:cNvSpPr txBox="1">
            <a:spLocks noGrp="1"/>
          </p:cNvSpPr>
          <p:nvPr>
            <p:ph type="title"/>
          </p:nvPr>
        </p:nvSpPr>
        <p:spPr>
          <a:xfrm>
            <a:off x="838200" y="649956"/>
            <a:ext cx="10515600" cy="726137"/>
          </a:xfrm>
          <a:prstGeom prst="rect">
            <a:avLst/>
          </a:prstGeom>
          <a:noFill/>
          <a:ln>
            <a:noFill/>
          </a:ln>
        </p:spPr>
        <p:txBody>
          <a:bodyPr spcFirstLastPara="1" wrap="square" lIns="91425" tIns="45700" rIns="91425" bIns="45700" anchor="ctr" anchorCtr="0">
            <a:normAutofit/>
          </a:bodyPr>
          <a:lstStyle/>
          <a:p>
            <a:pPr marL="0" lvl="0" indent="0" algn="r" rtl="0">
              <a:lnSpc>
                <a:spcPct val="85000"/>
              </a:lnSpc>
              <a:spcBef>
                <a:spcPts val="0"/>
              </a:spcBef>
              <a:spcAft>
                <a:spcPts val="0"/>
              </a:spcAft>
              <a:buClr>
                <a:schemeClr val="accent4"/>
              </a:buClr>
              <a:buSzPts val="3200"/>
              <a:buFont typeface="Calibri"/>
              <a:buNone/>
            </a:pPr>
            <a:r>
              <a:rPr lang="en-US"/>
              <a:t>TRIP COUNT [2016] ONWARDS</a:t>
            </a:r>
            <a:endParaRPr/>
          </a:p>
        </p:txBody>
      </p:sp>
      <p:sp>
        <p:nvSpPr>
          <p:cNvPr id="278" name="Google Shape;278;p1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279" name="Google Shape;279;p10"/>
          <p:cNvSpPr txBox="1"/>
          <p:nvPr/>
        </p:nvSpPr>
        <p:spPr>
          <a:xfrm>
            <a:off x="7493016" y="2618724"/>
            <a:ext cx="3719467" cy="3325723"/>
          </a:xfrm>
          <a:prstGeom prst="rect">
            <a:avLst/>
          </a:prstGeom>
          <a:noFill/>
          <a:ln>
            <a:noFill/>
          </a:ln>
        </p:spPr>
        <p:txBody>
          <a:bodyPr spcFirstLastPara="1" wrap="square" lIns="0" tIns="45700" rIns="0" bIns="45700" anchor="t" anchorCtr="0">
            <a:normAutofit/>
          </a:bodyPr>
          <a:lstStyle/>
          <a:p>
            <a:pPr marL="285750" marR="0" lvl="0" indent="-285750" algn="l" rtl="0">
              <a:lnSpc>
                <a:spcPct val="100000"/>
              </a:lnSpc>
              <a:spcBef>
                <a:spcPts val="0"/>
              </a:spcBef>
              <a:spcAft>
                <a:spcPts val="0"/>
              </a:spcAft>
              <a:buClr>
                <a:schemeClr val="accent1"/>
              </a:buClr>
              <a:buSzPts val="1600"/>
              <a:buFont typeface="Noto Sans Symbols"/>
              <a:buChar char="▪"/>
            </a:pPr>
            <a:r>
              <a:rPr lang="en-US" sz="1600" b="0" i="0" u="none" strike="noStrike" cap="none" dirty="0">
                <a:solidFill>
                  <a:srgbClr val="1F394D"/>
                </a:solidFill>
                <a:latin typeface="Calibri"/>
                <a:ea typeface="Calibri"/>
                <a:cs typeface="Calibri"/>
                <a:sym typeface="Calibri"/>
              </a:rPr>
              <a:t>Alongside graph represents Trip Counts from station ID = ‘2006’ which maps to location ‘Central Park S. &amp; 6</a:t>
            </a:r>
            <a:r>
              <a:rPr lang="en-US" sz="1600" b="0" i="0" u="none" strike="noStrike" cap="none" baseline="30000" dirty="0">
                <a:solidFill>
                  <a:srgbClr val="1F394D"/>
                </a:solidFill>
                <a:latin typeface="Calibri"/>
                <a:ea typeface="Calibri"/>
                <a:cs typeface="Calibri"/>
                <a:sym typeface="Calibri"/>
              </a:rPr>
              <a:t>th</a:t>
            </a:r>
            <a:r>
              <a:rPr lang="en-US" sz="1600" b="0" i="0" u="none" strike="noStrike" cap="none" dirty="0">
                <a:solidFill>
                  <a:srgbClr val="1F394D"/>
                </a:solidFill>
                <a:latin typeface="Calibri"/>
                <a:ea typeface="Calibri"/>
                <a:cs typeface="Calibri"/>
                <a:sym typeface="Calibri"/>
              </a:rPr>
              <a:t> Ave.’</a:t>
            </a:r>
            <a:endParaRPr dirty="0"/>
          </a:p>
          <a:p>
            <a:pPr marL="285750" marR="0" lvl="0" indent="-285750" algn="l" rtl="0">
              <a:lnSpc>
                <a:spcPct val="100000"/>
              </a:lnSpc>
              <a:spcBef>
                <a:spcPts val="1200"/>
              </a:spcBef>
              <a:spcAft>
                <a:spcPts val="0"/>
              </a:spcAft>
              <a:buClr>
                <a:schemeClr val="accent1"/>
              </a:buClr>
              <a:buSzPts val="1600"/>
              <a:buFont typeface="Noto Sans Symbols"/>
              <a:buChar char="▪"/>
            </a:pPr>
            <a:r>
              <a:rPr lang="en-US" sz="1600" b="0" i="0" u="none" strike="noStrike" cap="none" dirty="0">
                <a:solidFill>
                  <a:srgbClr val="1F394D"/>
                </a:solidFill>
                <a:latin typeface="Calibri"/>
                <a:ea typeface="Calibri"/>
                <a:cs typeface="Calibri"/>
                <a:sym typeface="Calibri"/>
              </a:rPr>
              <a:t>Excluded partial 2013 data along with 2014 and 2015 data to avoid any irregularities in forecasting.</a:t>
            </a:r>
            <a:endParaRPr dirty="0"/>
          </a:p>
          <a:p>
            <a:pPr marL="285750" marR="0" lvl="0" indent="-285750" algn="l" rtl="0">
              <a:lnSpc>
                <a:spcPct val="100000"/>
              </a:lnSpc>
              <a:spcBef>
                <a:spcPts val="1200"/>
              </a:spcBef>
              <a:spcAft>
                <a:spcPts val="0"/>
              </a:spcAft>
              <a:buClr>
                <a:schemeClr val="accent1"/>
              </a:buClr>
              <a:buSzPts val="1600"/>
              <a:buFont typeface="Noto Sans Symbols"/>
              <a:buChar char="▪"/>
            </a:pPr>
            <a:r>
              <a:rPr lang="en-US" sz="1600" b="0" i="0" u="none" strike="noStrike" cap="none" dirty="0">
                <a:solidFill>
                  <a:srgbClr val="1F394D"/>
                </a:solidFill>
                <a:latin typeface="Calibri"/>
                <a:ea typeface="Calibri"/>
                <a:cs typeface="Calibri"/>
                <a:sym typeface="Calibri"/>
              </a:rPr>
              <a:t>We will use this dataset to create our Time-Series.</a:t>
            </a:r>
            <a:endParaRPr dirty="0"/>
          </a:p>
          <a:p>
            <a:pPr marL="285750" marR="0" lvl="0" indent="-196850" algn="l" rtl="0">
              <a:lnSpc>
                <a:spcPct val="100000"/>
              </a:lnSpc>
              <a:spcBef>
                <a:spcPts val="1200"/>
              </a:spcBef>
              <a:spcAft>
                <a:spcPts val="0"/>
              </a:spcAft>
              <a:buClr>
                <a:schemeClr val="accent1"/>
              </a:buClr>
              <a:buSzPts val="1400"/>
              <a:buFont typeface="Noto Sans Symbols"/>
              <a:buNone/>
            </a:pPr>
            <a:endParaRPr sz="1400" b="0" i="0" u="none" strike="noStrike" cap="none" dirty="0">
              <a:solidFill>
                <a:srgbClr val="3F3F3F"/>
              </a:solidFill>
              <a:latin typeface="Calibri"/>
              <a:ea typeface="Calibri"/>
              <a:cs typeface="Calibri"/>
              <a:sym typeface="Calibri"/>
            </a:endParaRPr>
          </a:p>
        </p:txBody>
      </p:sp>
      <p:pic>
        <p:nvPicPr>
          <p:cNvPr id="280" name="Google Shape;280;p10"/>
          <p:cNvPicPr preferRelativeResize="0"/>
          <p:nvPr/>
        </p:nvPicPr>
        <p:blipFill rotWithShape="1">
          <a:blip r:embed="rId3">
            <a:alphaModFix/>
          </a:blip>
          <a:srcRect/>
          <a:stretch/>
        </p:blipFill>
        <p:spPr>
          <a:xfrm>
            <a:off x="1126436" y="2060712"/>
            <a:ext cx="5877339" cy="414733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1"/>
          <p:cNvSpPr txBox="1">
            <a:spLocks noGrp="1"/>
          </p:cNvSpPr>
          <p:nvPr>
            <p:ph type="title"/>
          </p:nvPr>
        </p:nvSpPr>
        <p:spPr>
          <a:xfrm>
            <a:off x="838200" y="649956"/>
            <a:ext cx="10515600" cy="726137"/>
          </a:xfrm>
          <a:prstGeom prst="rect">
            <a:avLst/>
          </a:prstGeom>
          <a:noFill/>
          <a:ln>
            <a:noFill/>
          </a:ln>
        </p:spPr>
        <p:txBody>
          <a:bodyPr spcFirstLastPara="1" wrap="square" lIns="91425" tIns="45700" rIns="91425" bIns="45700" anchor="ctr" anchorCtr="0">
            <a:normAutofit/>
          </a:bodyPr>
          <a:lstStyle/>
          <a:p>
            <a:pPr marL="0" lvl="0" indent="0" algn="r" rtl="0">
              <a:lnSpc>
                <a:spcPct val="85000"/>
              </a:lnSpc>
              <a:spcBef>
                <a:spcPts val="0"/>
              </a:spcBef>
              <a:spcAft>
                <a:spcPts val="0"/>
              </a:spcAft>
              <a:buClr>
                <a:schemeClr val="accent4"/>
              </a:buClr>
              <a:buSzPts val="3200"/>
              <a:buFont typeface="Calibri"/>
              <a:buNone/>
            </a:pPr>
            <a:r>
              <a:rPr lang="en-US"/>
              <a:t>TIME SERIES</a:t>
            </a:r>
            <a:endParaRPr/>
          </a:p>
        </p:txBody>
      </p:sp>
      <p:sp>
        <p:nvSpPr>
          <p:cNvPr id="286" name="Google Shape;286;p1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287" name="Google Shape;287;p11"/>
          <p:cNvSpPr txBox="1"/>
          <p:nvPr/>
        </p:nvSpPr>
        <p:spPr>
          <a:xfrm>
            <a:off x="7445492" y="2313924"/>
            <a:ext cx="3719467" cy="3325723"/>
          </a:xfrm>
          <a:prstGeom prst="rect">
            <a:avLst/>
          </a:prstGeom>
          <a:noFill/>
          <a:ln>
            <a:noFill/>
          </a:ln>
        </p:spPr>
        <p:txBody>
          <a:bodyPr spcFirstLastPara="1" wrap="square" lIns="0" tIns="45700" rIns="0" bIns="45700" anchor="t" anchorCtr="0">
            <a:normAutofit/>
          </a:bodyPr>
          <a:lstStyle/>
          <a:p>
            <a:pPr marL="285750" marR="0" lvl="0" indent="-285750" algn="l" rtl="0">
              <a:lnSpc>
                <a:spcPct val="100000"/>
              </a:lnSpc>
              <a:spcBef>
                <a:spcPts val="0"/>
              </a:spcBef>
              <a:spcAft>
                <a:spcPts val="0"/>
              </a:spcAft>
              <a:buClr>
                <a:schemeClr val="accent1"/>
              </a:buClr>
              <a:buSzPts val="1600"/>
              <a:buFont typeface="Noto Sans Symbols"/>
              <a:buChar char="▪"/>
            </a:pPr>
            <a:r>
              <a:rPr lang="en-US" sz="1600" b="0" i="0" u="none" strike="noStrike" cap="none" dirty="0">
                <a:solidFill>
                  <a:srgbClr val="1F394D"/>
                </a:solidFill>
                <a:latin typeface="Calibri"/>
                <a:ea typeface="Calibri"/>
                <a:cs typeface="Calibri"/>
                <a:sym typeface="Calibri"/>
              </a:rPr>
              <a:t>We plot the Time Series using data from 2016 until mid 2021.</a:t>
            </a:r>
            <a:endParaRPr sz="1600" dirty="0"/>
          </a:p>
          <a:p>
            <a:pPr marL="285750" marR="0" lvl="0" indent="-285750" algn="l" rtl="0">
              <a:lnSpc>
                <a:spcPct val="100000"/>
              </a:lnSpc>
              <a:spcBef>
                <a:spcPts val="1200"/>
              </a:spcBef>
              <a:spcAft>
                <a:spcPts val="0"/>
              </a:spcAft>
              <a:buClr>
                <a:schemeClr val="accent1"/>
              </a:buClr>
              <a:buSzPts val="1600"/>
              <a:buFont typeface="Noto Sans Symbols"/>
              <a:buChar char="▪"/>
            </a:pPr>
            <a:r>
              <a:rPr lang="en-US" sz="1600" b="0" i="0" u="none" strike="noStrike" cap="none" dirty="0">
                <a:solidFill>
                  <a:srgbClr val="1F394D"/>
                </a:solidFill>
                <a:latin typeface="Calibri"/>
                <a:ea typeface="Calibri"/>
                <a:cs typeface="Calibri"/>
                <a:sym typeface="Calibri"/>
              </a:rPr>
              <a:t>Our time series shows the following characteristics.</a:t>
            </a:r>
            <a:endParaRPr sz="1600" dirty="0"/>
          </a:p>
          <a:p>
            <a:pPr marL="669798" marR="0" lvl="1" indent="-285750" algn="l" rtl="0">
              <a:lnSpc>
                <a:spcPct val="100000"/>
              </a:lnSpc>
              <a:spcBef>
                <a:spcPts val="1400"/>
              </a:spcBef>
              <a:spcAft>
                <a:spcPts val="0"/>
              </a:spcAft>
              <a:buClr>
                <a:schemeClr val="accent1"/>
              </a:buClr>
              <a:buSzPts val="1600"/>
              <a:buFont typeface="Noto Sans Symbols"/>
              <a:buChar char="▪"/>
            </a:pPr>
            <a:r>
              <a:rPr lang="en-US" sz="1600" b="0" i="0" u="none" strike="noStrike" cap="none" dirty="0">
                <a:solidFill>
                  <a:srgbClr val="1F394D"/>
                </a:solidFill>
                <a:latin typeface="Calibri"/>
                <a:ea typeface="Calibri"/>
                <a:cs typeface="Calibri"/>
                <a:sym typeface="Calibri"/>
              </a:rPr>
              <a:t>Trend: Slight overall year-over-year growth. </a:t>
            </a:r>
            <a:endParaRPr sz="1600" dirty="0"/>
          </a:p>
          <a:p>
            <a:pPr marL="669798" marR="0" lvl="1" indent="-285750" algn="l" rtl="0">
              <a:lnSpc>
                <a:spcPct val="100000"/>
              </a:lnSpc>
              <a:spcBef>
                <a:spcPts val="600"/>
              </a:spcBef>
              <a:spcAft>
                <a:spcPts val="0"/>
              </a:spcAft>
              <a:buClr>
                <a:schemeClr val="accent1"/>
              </a:buClr>
              <a:buSzPts val="1600"/>
              <a:buFont typeface="Noto Sans Symbols"/>
              <a:buChar char="▪"/>
            </a:pPr>
            <a:r>
              <a:rPr lang="en-US" sz="1600" b="0" i="0" u="none" strike="noStrike" cap="none" dirty="0">
                <a:solidFill>
                  <a:srgbClr val="1F394D"/>
                </a:solidFill>
                <a:latin typeface="Calibri"/>
                <a:ea typeface="Calibri"/>
                <a:cs typeface="Calibri"/>
                <a:sym typeface="Calibri"/>
              </a:rPr>
              <a:t>Seasonality: Users make more trips in the summer months and less in the winter.</a:t>
            </a:r>
            <a:endParaRPr sz="1600" dirty="0"/>
          </a:p>
          <a:p>
            <a:pPr marL="384048" marR="0" lvl="1" indent="0" algn="l" rtl="0">
              <a:lnSpc>
                <a:spcPct val="100000"/>
              </a:lnSpc>
              <a:spcBef>
                <a:spcPts val="600"/>
              </a:spcBef>
              <a:spcAft>
                <a:spcPts val="0"/>
              </a:spcAft>
              <a:buClr>
                <a:schemeClr val="accent1"/>
              </a:buClr>
              <a:buSzPts val="1600"/>
              <a:buFont typeface="Calibri"/>
              <a:buNone/>
            </a:pPr>
            <a:endParaRPr sz="1600" b="0" i="0" u="none" strike="noStrike" cap="none" dirty="0">
              <a:solidFill>
                <a:srgbClr val="1F394D"/>
              </a:solidFill>
              <a:latin typeface="Calibri"/>
              <a:ea typeface="Calibri"/>
              <a:cs typeface="Calibri"/>
              <a:sym typeface="Calibri"/>
            </a:endParaRPr>
          </a:p>
          <a:p>
            <a:pPr marL="669798" marR="0" lvl="1" indent="-158750" algn="l" rtl="0">
              <a:lnSpc>
                <a:spcPct val="100000"/>
              </a:lnSpc>
              <a:spcBef>
                <a:spcPts val="600"/>
              </a:spcBef>
              <a:spcAft>
                <a:spcPts val="0"/>
              </a:spcAft>
              <a:buClr>
                <a:schemeClr val="accent1"/>
              </a:buClr>
              <a:buSzPts val="2000"/>
              <a:buFont typeface="Noto Sans Symbols"/>
              <a:buNone/>
            </a:pPr>
            <a:endParaRPr sz="2000" b="0" i="0" u="none" strike="noStrike" cap="none" dirty="0">
              <a:solidFill>
                <a:srgbClr val="1F394D"/>
              </a:solidFill>
              <a:latin typeface="Calibri"/>
              <a:ea typeface="Calibri"/>
              <a:cs typeface="Calibri"/>
              <a:sym typeface="Calibri"/>
            </a:endParaRPr>
          </a:p>
          <a:p>
            <a:pPr marL="285750" marR="0" lvl="0" indent="-196850" algn="l" rtl="0">
              <a:lnSpc>
                <a:spcPct val="100000"/>
              </a:lnSpc>
              <a:spcBef>
                <a:spcPts val="400"/>
              </a:spcBef>
              <a:spcAft>
                <a:spcPts val="0"/>
              </a:spcAft>
              <a:buClr>
                <a:schemeClr val="accent1"/>
              </a:buClr>
              <a:buSzPts val="1400"/>
              <a:buFont typeface="Noto Sans Symbols"/>
              <a:buNone/>
            </a:pPr>
            <a:endParaRPr sz="1400" b="0" i="0" u="none" strike="noStrike" cap="none" dirty="0">
              <a:solidFill>
                <a:srgbClr val="3F3F3F"/>
              </a:solidFill>
              <a:latin typeface="Calibri"/>
              <a:ea typeface="Calibri"/>
              <a:cs typeface="Calibri"/>
              <a:sym typeface="Calibri"/>
            </a:endParaRPr>
          </a:p>
        </p:txBody>
      </p:sp>
      <p:pic>
        <p:nvPicPr>
          <p:cNvPr id="288" name="Google Shape;288;p11"/>
          <p:cNvPicPr preferRelativeResize="0"/>
          <p:nvPr/>
        </p:nvPicPr>
        <p:blipFill rotWithShape="1">
          <a:blip r:embed="rId3">
            <a:alphaModFix/>
          </a:blip>
          <a:srcRect/>
          <a:stretch/>
        </p:blipFill>
        <p:spPr>
          <a:xfrm>
            <a:off x="1386261" y="1828800"/>
            <a:ext cx="5411305" cy="405516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10539f7a793_1_267"/>
          <p:cNvSpPr txBox="1">
            <a:spLocks noGrp="1"/>
          </p:cNvSpPr>
          <p:nvPr>
            <p:ph type="title"/>
          </p:nvPr>
        </p:nvSpPr>
        <p:spPr>
          <a:xfrm>
            <a:off x="838200" y="649956"/>
            <a:ext cx="10515600" cy="726000"/>
          </a:xfrm>
          <a:prstGeom prst="rect">
            <a:avLst/>
          </a:prstGeom>
          <a:noFill/>
          <a:ln>
            <a:noFill/>
          </a:ln>
        </p:spPr>
        <p:txBody>
          <a:bodyPr spcFirstLastPara="1" wrap="square" lIns="91425" tIns="45700" rIns="91425" bIns="45700" anchor="ctr" anchorCtr="0">
            <a:normAutofit/>
          </a:bodyPr>
          <a:lstStyle/>
          <a:p>
            <a:pPr marL="0" lvl="0" indent="0" algn="r" rtl="0">
              <a:lnSpc>
                <a:spcPct val="85000"/>
              </a:lnSpc>
              <a:spcBef>
                <a:spcPts val="0"/>
              </a:spcBef>
              <a:spcAft>
                <a:spcPts val="0"/>
              </a:spcAft>
              <a:buClr>
                <a:schemeClr val="accent4"/>
              </a:buClr>
              <a:buSzPts val="3200"/>
              <a:buFont typeface="Calibri"/>
              <a:buNone/>
            </a:pPr>
            <a:r>
              <a:rPr lang="en-US"/>
              <a:t>DECOMPOSITION OF TIME SERIES</a:t>
            </a:r>
            <a:endParaRPr/>
          </a:p>
        </p:txBody>
      </p:sp>
      <p:sp>
        <p:nvSpPr>
          <p:cNvPr id="294" name="Google Shape;294;g10539f7a793_1_267"/>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295" name="Google Shape;295;g10539f7a793_1_267"/>
          <p:cNvSpPr txBox="1"/>
          <p:nvPr/>
        </p:nvSpPr>
        <p:spPr>
          <a:xfrm>
            <a:off x="7445492" y="2313924"/>
            <a:ext cx="3719400" cy="3325800"/>
          </a:xfrm>
          <a:prstGeom prst="rect">
            <a:avLst/>
          </a:prstGeom>
          <a:noFill/>
          <a:ln>
            <a:noFill/>
          </a:ln>
        </p:spPr>
        <p:txBody>
          <a:bodyPr spcFirstLastPara="1" wrap="square" lIns="0" tIns="45700" rIns="0" bIns="45700" anchor="t" anchorCtr="0">
            <a:noAutofit/>
          </a:bodyPr>
          <a:lstStyle/>
          <a:p>
            <a:pPr marL="285750" marR="0" lvl="0" indent="-278130" algn="l" rtl="0">
              <a:lnSpc>
                <a:spcPct val="100000"/>
              </a:lnSpc>
              <a:spcBef>
                <a:spcPts val="0"/>
              </a:spcBef>
              <a:spcAft>
                <a:spcPts val="0"/>
              </a:spcAft>
              <a:buClr>
                <a:schemeClr val="accent1"/>
              </a:buClr>
              <a:buSzPct val="100000"/>
              <a:buFont typeface="Noto Sans Symbols"/>
              <a:buChar char="▪"/>
            </a:pPr>
            <a:r>
              <a:rPr lang="en-US" sz="1600" b="0" i="0" u="none" strike="noStrike" cap="none" dirty="0">
                <a:solidFill>
                  <a:srgbClr val="1F394D"/>
                </a:solidFill>
                <a:latin typeface="Calibri"/>
                <a:ea typeface="Calibri"/>
                <a:cs typeface="Calibri"/>
                <a:sym typeface="Calibri"/>
              </a:rPr>
              <a:t>We plot the Decomposition of </a:t>
            </a:r>
            <a:r>
              <a:rPr lang="en-US" sz="1600" dirty="0">
                <a:solidFill>
                  <a:srgbClr val="1F394D"/>
                </a:solidFill>
                <a:latin typeface="Calibri"/>
                <a:ea typeface="Calibri"/>
                <a:cs typeface="Calibri"/>
                <a:sym typeface="Calibri"/>
              </a:rPr>
              <a:t>our Time Series.</a:t>
            </a:r>
            <a:endParaRPr sz="1600" dirty="0"/>
          </a:p>
          <a:p>
            <a:pPr marL="285750" marR="0" lvl="0" indent="-278130" algn="l" rtl="0">
              <a:lnSpc>
                <a:spcPct val="100000"/>
              </a:lnSpc>
              <a:spcBef>
                <a:spcPts val="1200"/>
              </a:spcBef>
              <a:spcAft>
                <a:spcPts val="0"/>
              </a:spcAft>
              <a:buClr>
                <a:schemeClr val="accent1"/>
              </a:buClr>
              <a:buSzPct val="100000"/>
              <a:buFont typeface="Noto Sans Symbols"/>
              <a:buChar char="▪"/>
            </a:pPr>
            <a:r>
              <a:rPr lang="en-US" sz="1600" dirty="0">
                <a:solidFill>
                  <a:srgbClr val="1F394D"/>
                </a:solidFill>
                <a:latin typeface="Calibri"/>
                <a:ea typeface="Calibri"/>
                <a:cs typeface="Calibri"/>
                <a:sym typeface="Calibri"/>
              </a:rPr>
              <a:t>Decomposition breakdown coincides with our observations from the previous slide.</a:t>
            </a:r>
          </a:p>
          <a:p>
            <a:pPr marL="285750" marR="0" lvl="0" indent="-278130" algn="l" rtl="0">
              <a:lnSpc>
                <a:spcPct val="100000"/>
              </a:lnSpc>
              <a:spcBef>
                <a:spcPts val="1200"/>
              </a:spcBef>
              <a:spcAft>
                <a:spcPts val="0"/>
              </a:spcAft>
              <a:buClr>
                <a:schemeClr val="accent1"/>
              </a:buClr>
              <a:buSzPct val="100000"/>
              <a:buFont typeface="Noto Sans Symbols"/>
              <a:buChar char="▪"/>
            </a:pPr>
            <a:r>
              <a:rPr lang="en-US" sz="1600" b="0" i="0" u="none" strike="noStrike" cap="none" dirty="0">
                <a:solidFill>
                  <a:srgbClr val="1F394D"/>
                </a:solidFill>
                <a:latin typeface="Calibri"/>
                <a:ea typeface="Calibri"/>
                <a:cs typeface="Calibri"/>
                <a:sym typeface="Calibri"/>
              </a:rPr>
              <a:t>Slight overall year-over-year growth. D</a:t>
            </a:r>
            <a:r>
              <a:rPr lang="en-US" sz="1600" dirty="0">
                <a:solidFill>
                  <a:srgbClr val="1F394D"/>
                </a:solidFill>
                <a:latin typeface="Calibri"/>
                <a:ea typeface="Calibri"/>
                <a:cs typeface="Calibri"/>
                <a:sym typeface="Calibri"/>
              </a:rPr>
              <a:t>rop in around mid 2020 probably due to COVID but picked up quickly after mid 2020. </a:t>
            </a:r>
          </a:p>
          <a:p>
            <a:pPr marL="285750" marR="0" lvl="0" indent="-278130" algn="l" rtl="0">
              <a:lnSpc>
                <a:spcPct val="100000"/>
              </a:lnSpc>
              <a:spcBef>
                <a:spcPts val="1200"/>
              </a:spcBef>
              <a:spcAft>
                <a:spcPts val="0"/>
              </a:spcAft>
              <a:buClr>
                <a:schemeClr val="accent1"/>
              </a:buClr>
              <a:buSzPct val="100000"/>
              <a:buFont typeface="Noto Sans Symbols"/>
              <a:buChar char="▪"/>
            </a:pPr>
            <a:r>
              <a:rPr lang="en-US" sz="1600" b="0" i="0" u="none" strike="noStrike" cap="none" dirty="0">
                <a:solidFill>
                  <a:srgbClr val="1F394D"/>
                </a:solidFill>
                <a:latin typeface="Calibri"/>
                <a:ea typeface="Calibri"/>
                <a:cs typeface="Calibri"/>
                <a:sym typeface="Calibri"/>
              </a:rPr>
              <a:t>Clear seasonal pattern detected.</a:t>
            </a:r>
            <a:endParaRPr sz="1600" b="0" i="0" u="none" strike="noStrike" cap="none" dirty="0">
              <a:solidFill>
                <a:srgbClr val="1F394D"/>
              </a:solidFill>
              <a:latin typeface="Calibri"/>
              <a:ea typeface="Calibri"/>
              <a:cs typeface="Calibri"/>
              <a:sym typeface="Calibri"/>
            </a:endParaRPr>
          </a:p>
          <a:p>
            <a:pPr marL="669798" marR="0" lvl="1" indent="-158750" algn="l" rtl="0">
              <a:lnSpc>
                <a:spcPct val="100000"/>
              </a:lnSpc>
              <a:spcBef>
                <a:spcPts val="600"/>
              </a:spcBef>
              <a:spcAft>
                <a:spcPts val="0"/>
              </a:spcAft>
              <a:buClr>
                <a:schemeClr val="accent1"/>
              </a:buClr>
              <a:buSzPct val="100000"/>
              <a:buFont typeface="Noto Sans Symbols"/>
              <a:buNone/>
            </a:pPr>
            <a:endParaRPr sz="1600" b="0" i="0" u="none" strike="noStrike" cap="none" dirty="0">
              <a:solidFill>
                <a:srgbClr val="1F394D"/>
              </a:solidFill>
              <a:latin typeface="Calibri"/>
              <a:ea typeface="Calibri"/>
              <a:cs typeface="Calibri"/>
              <a:sym typeface="Calibri"/>
            </a:endParaRPr>
          </a:p>
          <a:p>
            <a:pPr marL="285750" marR="0" lvl="0" indent="-196850" algn="l" rtl="0">
              <a:lnSpc>
                <a:spcPct val="100000"/>
              </a:lnSpc>
              <a:spcBef>
                <a:spcPts val="400"/>
              </a:spcBef>
              <a:spcAft>
                <a:spcPts val="0"/>
              </a:spcAft>
              <a:buClr>
                <a:schemeClr val="accent1"/>
              </a:buClr>
              <a:buSzPct val="100000"/>
              <a:buFont typeface="Noto Sans Symbols"/>
              <a:buNone/>
            </a:pPr>
            <a:endParaRPr sz="1600" b="0" i="0" u="none" strike="noStrike" cap="none" dirty="0">
              <a:solidFill>
                <a:srgbClr val="3F3F3F"/>
              </a:solidFill>
              <a:latin typeface="Calibri"/>
              <a:ea typeface="Calibri"/>
              <a:cs typeface="Calibri"/>
              <a:sym typeface="Calibri"/>
            </a:endParaRPr>
          </a:p>
        </p:txBody>
      </p:sp>
      <p:pic>
        <p:nvPicPr>
          <p:cNvPr id="296" name="Google Shape;296;g10539f7a793_1_267"/>
          <p:cNvPicPr preferRelativeResize="0"/>
          <p:nvPr/>
        </p:nvPicPr>
        <p:blipFill rotWithShape="1">
          <a:blip r:embed="rId3">
            <a:alphaModFix/>
          </a:blip>
          <a:srcRect/>
          <a:stretch/>
        </p:blipFill>
        <p:spPr>
          <a:xfrm>
            <a:off x="1401061" y="1828800"/>
            <a:ext cx="5411305" cy="4055166"/>
          </a:xfrm>
          <a:prstGeom prst="rect">
            <a:avLst/>
          </a:prstGeom>
          <a:noFill/>
          <a:ln>
            <a:noFill/>
          </a:ln>
        </p:spPr>
      </p:pic>
      <p:pic>
        <p:nvPicPr>
          <p:cNvPr id="297" name="Google Shape;297;g10539f7a793_1_267"/>
          <p:cNvPicPr preferRelativeResize="0"/>
          <p:nvPr/>
        </p:nvPicPr>
        <p:blipFill>
          <a:blip r:embed="rId4">
            <a:alphaModFix/>
          </a:blip>
          <a:stretch>
            <a:fillRect/>
          </a:stretch>
        </p:blipFill>
        <p:spPr>
          <a:xfrm>
            <a:off x="772499" y="1939938"/>
            <a:ext cx="5685824" cy="3832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10539f7a793_1_51"/>
          <p:cNvSpPr txBox="1">
            <a:spLocks noGrp="1"/>
          </p:cNvSpPr>
          <p:nvPr>
            <p:ph type="title"/>
          </p:nvPr>
        </p:nvSpPr>
        <p:spPr>
          <a:xfrm>
            <a:off x="838200" y="649956"/>
            <a:ext cx="10515600" cy="726000"/>
          </a:xfrm>
          <a:prstGeom prst="rect">
            <a:avLst/>
          </a:prstGeom>
          <a:noFill/>
          <a:ln>
            <a:noFill/>
          </a:ln>
        </p:spPr>
        <p:txBody>
          <a:bodyPr spcFirstLastPara="1" wrap="square" lIns="91425" tIns="45700" rIns="91425" bIns="45700" anchor="ctr" anchorCtr="0">
            <a:normAutofit/>
          </a:bodyPr>
          <a:lstStyle/>
          <a:p>
            <a:pPr marL="0" lvl="0" indent="0" algn="r" rtl="0">
              <a:lnSpc>
                <a:spcPct val="85000"/>
              </a:lnSpc>
              <a:spcBef>
                <a:spcPts val="0"/>
              </a:spcBef>
              <a:spcAft>
                <a:spcPts val="0"/>
              </a:spcAft>
              <a:buClr>
                <a:schemeClr val="accent4"/>
              </a:buClr>
              <a:buSzPts val="3200"/>
              <a:buFont typeface="Calibri"/>
              <a:buNone/>
            </a:pPr>
            <a:r>
              <a:rPr lang="en-US"/>
              <a:t>MODELS </a:t>
            </a:r>
            <a:endParaRPr/>
          </a:p>
        </p:txBody>
      </p:sp>
      <p:sp>
        <p:nvSpPr>
          <p:cNvPr id="303" name="Google Shape;303;g10539f7a793_1_51"/>
          <p:cNvSpPr txBox="1">
            <a:spLocks noGrp="1"/>
          </p:cNvSpPr>
          <p:nvPr>
            <p:ph type="body" idx="1"/>
          </p:nvPr>
        </p:nvSpPr>
        <p:spPr>
          <a:xfrm>
            <a:off x="1827084" y="2032150"/>
            <a:ext cx="4078416" cy="4552799"/>
          </a:xfrm>
          <a:prstGeom prst="rect">
            <a:avLst/>
          </a:prstGeom>
          <a:noFill/>
          <a:ln>
            <a:noFill/>
          </a:ln>
        </p:spPr>
        <p:txBody>
          <a:bodyPr spcFirstLastPara="1" wrap="square" lIns="0" tIns="45700" rIns="0" bIns="45700" anchor="t" anchorCtr="0">
            <a:normAutofit/>
          </a:bodyPr>
          <a:lstStyle/>
          <a:p>
            <a:pPr marL="342900" lvl="0" indent="-374650" algn="l" rtl="0">
              <a:lnSpc>
                <a:spcPct val="150000"/>
              </a:lnSpc>
              <a:spcBef>
                <a:spcPts val="0"/>
              </a:spcBef>
              <a:spcAft>
                <a:spcPts val="0"/>
              </a:spcAft>
              <a:buSzPts val="2500"/>
              <a:buFont typeface="Noto Sans Symbols"/>
              <a:buChar char="❖"/>
            </a:pPr>
            <a:r>
              <a:rPr lang="en-US" sz="2800" b="1" dirty="0">
                <a:solidFill>
                  <a:srgbClr val="002060"/>
                </a:solidFill>
              </a:rPr>
              <a:t>Mean</a:t>
            </a:r>
            <a:endParaRPr sz="2800" b="1" dirty="0">
              <a:solidFill>
                <a:srgbClr val="002060"/>
              </a:solidFill>
            </a:endParaRPr>
          </a:p>
          <a:p>
            <a:pPr marL="342900" lvl="0" indent="-374650" algn="l" rtl="0">
              <a:lnSpc>
                <a:spcPct val="150000"/>
              </a:lnSpc>
              <a:spcBef>
                <a:spcPts val="0"/>
              </a:spcBef>
              <a:spcAft>
                <a:spcPts val="0"/>
              </a:spcAft>
              <a:buSzPts val="2500"/>
              <a:buChar char="❖"/>
            </a:pPr>
            <a:r>
              <a:rPr lang="en-US" sz="2800" b="1" dirty="0">
                <a:solidFill>
                  <a:srgbClr val="002060"/>
                </a:solidFill>
              </a:rPr>
              <a:t>Naive</a:t>
            </a:r>
            <a:endParaRPr sz="2800" b="1" dirty="0">
              <a:solidFill>
                <a:srgbClr val="002060"/>
              </a:solidFill>
            </a:endParaRPr>
          </a:p>
          <a:p>
            <a:pPr marL="342900" lvl="0" indent="-374650" algn="l" rtl="0">
              <a:lnSpc>
                <a:spcPct val="150000"/>
              </a:lnSpc>
              <a:spcBef>
                <a:spcPts val="0"/>
              </a:spcBef>
              <a:spcAft>
                <a:spcPts val="0"/>
              </a:spcAft>
              <a:buSzPts val="2500"/>
              <a:buChar char="❖"/>
            </a:pPr>
            <a:r>
              <a:rPr lang="en-US" sz="2800" b="1" dirty="0">
                <a:solidFill>
                  <a:srgbClr val="002060"/>
                </a:solidFill>
              </a:rPr>
              <a:t>Seasonal Naive</a:t>
            </a:r>
            <a:endParaRPr sz="2800" b="1" dirty="0">
              <a:solidFill>
                <a:srgbClr val="002060"/>
              </a:solidFill>
            </a:endParaRPr>
          </a:p>
          <a:p>
            <a:pPr marL="342900" lvl="0" indent="-374650" algn="l" rtl="0">
              <a:lnSpc>
                <a:spcPct val="150000"/>
              </a:lnSpc>
              <a:spcBef>
                <a:spcPts val="0"/>
              </a:spcBef>
              <a:spcAft>
                <a:spcPts val="0"/>
              </a:spcAft>
              <a:buSzPts val="2500"/>
              <a:buChar char="❖"/>
            </a:pPr>
            <a:r>
              <a:rPr lang="en-US" sz="2800" b="1" dirty="0">
                <a:solidFill>
                  <a:srgbClr val="002060"/>
                </a:solidFill>
              </a:rPr>
              <a:t>Random walk</a:t>
            </a:r>
            <a:endParaRPr sz="2800" b="1" dirty="0">
              <a:solidFill>
                <a:srgbClr val="002060"/>
              </a:solidFill>
            </a:endParaRPr>
          </a:p>
          <a:p>
            <a:pPr marL="127000" lvl="0" indent="0" algn="l" rtl="0">
              <a:lnSpc>
                <a:spcPct val="90000"/>
              </a:lnSpc>
              <a:spcBef>
                <a:spcPts val="1400"/>
              </a:spcBef>
              <a:spcAft>
                <a:spcPts val="0"/>
              </a:spcAft>
              <a:buSzPts val="2000"/>
              <a:buFont typeface="Noto Sans Symbols"/>
              <a:buNone/>
            </a:pPr>
            <a:endParaRPr dirty="0"/>
          </a:p>
        </p:txBody>
      </p:sp>
      <p:sp>
        <p:nvSpPr>
          <p:cNvPr id="304" name="Google Shape;304;g10539f7a793_1_51"/>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5" name="Google Shape;303;g10539f7a793_1_51">
            <a:extLst>
              <a:ext uri="{FF2B5EF4-FFF2-40B4-BE49-F238E27FC236}">
                <a16:creationId xmlns:a16="http://schemas.microsoft.com/office/drawing/2014/main" id="{0C78B42D-CDF8-4129-9ACC-BF3AFFA7F208}"/>
              </a:ext>
            </a:extLst>
          </p:cNvPr>
          <p:cNvSpPr txBox="1">
            <a:spLocks/>
          </p:cNvSpPr>
          <p:nvPr/>
        </p:nvSpPr>
        <p:spPr>
          <a:xfrm>
            <a:off x="6348284" y="2032149"/>
            <a:ext cx="4078416" cy="4552799"/>
          </a:xfrm>
          <a:prstGeom prst="rect">
            <a:avLst/>
          </a:prstGeom>
          <a:noFill/>
          <a:ln>
            <a:noFill/>
          </a:ln>
        </p:spPr>
        <p:txBody>
          <a:bodyPr spcFirstLastPara="1" wrap="square" lIns="0" tIns="45700" rIns="0"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200"/>
              </a:spcBef>
              <a:spcAft>
                <a:spcPts val="0"/>
              </a:spcAft>
              <a:buClr>
                <a:schemeClr val="accent1"/>
              </a:buClr>
              <a:buSzPts val="2000"/>
              <a:buFont typeface="Calibri"/>
              <a:buNone/>
              <a:defRPr sz="2000" b="0" i="0" u="none" strike="noStrike" cap="none">
                <a:solidFill>
                  <a:schemeClr val="accent5"/>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6pPr>
            <a:lvl7pPr marL="3200400" marR="0" lvl="6"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7pPr>
            <a:lvl8pPr marL="3657600" marR="0" lvl="7"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8pPr>
            <a:lvl9pPr marL="4114800" marR="0" lvl="8" indent="-342900" algn="l" rtl="0">
              <a:lnSpc>
                <a:spcPct val="90000"/>
              </a:lnSpc>
              <a:spcBef>
                <a:spcPts val="400"/>
              </a:spcBef>
              <a:spcAft>
                <a:spcPts val="40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9pPr>
          </a:lstStyle>
          <a:p>
            <a:pPr marL="342900" indent="-374650">
              <a:lnSpc>
                <a:spcPct val="150000"/>
              </a:lnSpc>
              <a:spcBef>
                <a:spcPts val="0"/>
              </a:spcBef>
              <a:buSzPts val="2500"/>
              <a:buFont typeface="Calibri"/>
              <a:buChar char="❖"/>
            </a:pPr>
            <a:r>
              <a:rPr lang="en-US" sz="2800" b="1" dirty="0">
                <a:solidFill>
                  <a:srgbClr val="002060"/>
                </a:solidFill>
              </a:rPr>
              <a:t>Simple Moving Averages</a:t>
            </a:r>
          </a:p>
          <a:p>
            <a:pPr marL="342900" indent="-374650">
              <a:lnSpc>
                <a:spcPct val="150000"/>
              </a:lnSpc>
              <a:spcBef>
                <a:spcPts val="0"/>
              </a:spcBef>
              <a:buSzPts val="2500"/>
              <a:buFont typeface="Calibri"/>
              <a:buChar char="❖"/>
            </a:pPr>
            <a:r>
              <a:rPr lang="en-US" sz="2800" b="1" dirty="0">
                <a:solidFill>
                  <a:srgbClr val="002060"/>
                </a:solidFill>
              </a:rPr>
              <a:t>Exponential Smoothing</a:t>
            </a:r>
          </a:p>
          <a:p>
            <a:pPr marL="342900" indent="-374650">
              <a:lnSpc>
                <a:spcPct val="150000"/>
              </a:lnSpc>
              <a:spcBef>
                <a:spcPts val="0"/>
              </a:spcBef>
              <a:buSzPts val="2500"/>
              <a:buFont typeface="Calibri"/>
              <a:buChar char="❖"/>
            </a:pPr>
            <a:r>
              <a:rPr lang="en-US" sz="2800" b="1" dirty="0">
                <a:solidFill>
                  <a:srgbClr val="002060"/>
                </a:solidFill>
              </a:rPr>
              <a:t>Holt Winters</a:t>
            </a:r>
          </a:p>
          <a:p>
            <a:pPr marL="342900" indent="-374650">
              <a:lnSpc>
                <a:spcPct val="150000"/>
              </a:lnSpc>
              <a:spcBef>
                <a:spcPts val="0"/>
              </a:spcBef>
              <a:buSzPts val="2500"/>
              <a:buFont typeface="Calibri"/>
              <a:buChar char="❖"/>
            </a:pPr>
            <a:r>
              <a:rPr lang="en-US" sz="2800" b="1" dirty="0">
                <a:solidFill>
                  <a:srgbClr val="002060"/>
                </a:solidFill>
              </a:rPr>
              <a:t>Arima</a:t>
            </a:r>
          </a:p>
          <a:p>
            <a:pPr marL="127000" indent="0">
              <a:spcBef>
                <a:spcPts val="1400"/>
              </a:spcBef>
              <a:buFont typeface="Noto Sans Symbols"/>
              <a:buNone/>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g10539f7a793_1_83"/>
          <p:cNvSpPr txBox="1">
            <a:spLocks noGrp="1"/>
          </p:cNvSpPr>
          <p:nvPr>
            <p:ph type="title"/>
          </p:nvPr>
        </p:nvSpPr>
        <p:spPr>
          <a:xfrm>
            <a:off x="838200" y="649956"/>
            <a:ext cx="10515600" cy="726000"/>
          </a:xfrm>
          <a:prstGeom prst="rect">
            <a:avLst/>
          </a:prstGeom>
          <a:noFill/>
          <a:ln>
            <a:noFill/>
          </a:ln>
        </p:spPr>
        <p:txBody>
          <a:bodyPr spcFirstLastPara="1" wrap="square" lIns="91425" tIns="45700" rIns="91425" bIns="45700" anchor="ctr" anchorCtr="0">
            <a:normAutofit/>
          </a:bodyPr>
          <a:lstStyle/>
          <a:p>
            <a:pPr marL="0" lvl="0" indent="0" algn="r" rtl="0">
              <a:lnSpc>
                <a:spcPct val="85000"/>
              </a:lnSpc>
              <a:spcBef>
                <a:spcPts val="0"/>
              </a:spcBef>
              <a:spcAft>
                <a:spcPts val="0"/>
              </a:spcAft>
              <a:buClr>
                <a:schemeClr val="accent4"/>
              </a:buClr>
              <a:buSzPts val="3200"/>
              <a:buFont typeface="Calibri"/>
              <a:buNone/>
            </a:pPr>
            <a:r>
              <a:rPr lang="en-US"/>
              <a:t>MEAN FORECASTING</a:t>
            </a:r>
            <a:endParaRPr/>
          </a:p>
        </p:txBody>
      </p:sp>
      <p:sp>
        <p:nvSpPr>
          <p:cNvPr id="310" name="Google Shape;310;g10539f7a793_1_83"/>
          <p:cNvSpPr txBox="1">
            <a:spLocks noGrp="1"/>
          </p:cNvSpPr>
          <p:nvPr>
            <p:ph type="body" idx="1"/>
          </p:nvPr>
        </p:nvSpPr>
        <p:spPr>
          <a:xfrm>
            <a:off x="5708847" y="1677895"/>
            <a:ext cx="6006900" cy="1015606"/>
          </a:xfrm>
          <a:prstGeom prst="rect">
            <a:avLst/>
          </a:prstGeom>
          <a:noFill/>
          <a:ln>
            <a:noFill/>
          </a:ln>
        </p:spPr>
        <p:txBody>
          <a:bodyPr spcFirstLastPara="1" wrap="square" lIns="0" tIns="45700" rIns="0" bIns="45700" anchor="t" anchorCtr="0">
            <a:normAutofit lnSpcReduction="10000"/>
          </a:bodyPr>
          <a:lstStyle/>
          <a:p>
            <a:pPr marL="0" lvl="0" indent="0" algn="l" rtl="0">
              <a:lnSpc>
                <a:spcPct val="100000"/>
              </a:lnSpc>
              <a:spcBef>
                <a:spcPts val="0"/>
              </a:spcBef>
              <a:spcAft>
                <a:spcPts val="0"/>
              </a:spcAft>
              <a:buNone/>
            </a:pPr>
            <a:endParaRPr sz="1600" dirty="0">
              <a:solidFill>
                <a:srgbClr val="1F394D"/>
              </a:solidFill>
            </a:endParaRPr>
          </a:p>
          <a:p>
            <a:pPr marL="457200" lvl="0" indent="0" algn="l" rtl="0">
              <a:lnSpc>
                <a:spcPct val="100000"/>
              </a:lnSpc>
              <a:spcBef>
                <a:spcPts val="0"/>
              </a:spcBef>
              <a:spcAft>
                <a:spcPts val="0"/>
              </a:spcAft>
              <a:buNone/>
            </a:pPr>
            <a:endParaRPr sz="1600" dirty="0">
              <a:solidFill>
                <a:srgbClr val="1F394D"/>
              </a:solidFill>
            </a:endParaRPr>
          </a:p>
          <a:p>
            <a:pPr marL="457200" lvl="0" indent="0" algn="l" rtl="0">
              <a:lnSpc>
                <a:spcPct val="100000"/>
              </a:lnSpc>
              <a:spcBef>
                <a:spcPts val="0"/>
              </a:spcBef>
              <a:spcAft>
                <a:spcPts val="0"/>
              </a:spcAft>
              <a:buNone/>
            </a:pPr>
            <a:endParaRPr sz="1600" dirty="0">
              <a:solidFill>
                <a:srgbClr val="1F394D"/>
              </a:solidFill>
            </a:endParaRPr>
          </a:p>
          <a:p>
            <a:pPr marL="285750" lvl="0" indent="-285750" algn="l" rtl="0">
              <a:lnSpc>
                <a:spcPct val="100000"/>
              </a:lnSpc>
              <a:spcBef>
                <a:spcPts val="0"/>
              </a:spcBef>
              <a:spcAft>
                <a:spcPts val="0"/>
              </a:spcAft>
              <a:buClr>
                <a:schemeClr val="accent1"/>
              </a:buClr>
              <a:buSzPts val="1600"/>
              <a:buFont typeface="Noto Sans Symbols"/>
              <a:buChar char="▪"/>
            </a:pPr>
            <a:r>
              <a:rPr lang="en-US" sz="1600" dirty="0">
                <a:solidFill>
                  <a:srgbClr val="1F394D"/>
                </a:solidFill>
              </a:rPr>
              <a:t>ACCURACY VALUES</a:t>
            </a:r>
            <a:endParaRPr dirty="0"/>
          </a:p>
        </p:txBody>
      </p:sp>
      <p:sp>
        <p:nvSpPr>
          <p:cNvPr id="311" name="Google Shape;311;g10539f7a793_1_83"/>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313" name="Google Shape;313;g10539f7a793_1_83"/>
          <p:cNvPicPr preferRelativeResize="0"/>
          <p:nvPr/>
        </p:nvPicPr>
        <p:blipFill>
          <a:blip r:embed="rId3">
            <a:alphaModFix/>
          </a:blip>
          <a:stretch>
            <a:fillRect/>
          </a:stretch>
        </p:blipFill>
        <p:spPr>
          <a:xfrm>
            <a:off x="323425" y="2115050"/>
            <a:ext cx="5314950" cy="3152775"/>
          </a:xfrm>
          <a:prstGeom prst="rect">
            <a:avLst/>
          </a:prstGeom>
          <a:noFill/>
          <a:ln>
            <a:noFill/>
          </a:ln>
        </p:spPr>
      </p:pic>
      <p:graphicFrame>
        <p:nvGraphicFramePr>
          <p:cNvPr id="2" name="Table 2">
            <a:extLst>
              <a:ext uri="{FF2B5EF4-FFF2-40B4-BE49-F238E27FC236}">
                <a16:creationId xmlns:a16="http://schemas.microsoft.com/office/drawing/2014/main" id="{BA1BE08D-DF8F-4378-BA61-B053FD10EDB9}"/>
              </a:ext>
            </a:extLst>
          </p:cNvPr>
          <p:cNvGraphicFramePr>
            <a:graphicFrameLocks noGrp="1"/>
          </p:cNvGraphicFramePr>
          <p:nvPr>
            <p:extLst>
              <p:ext uri="{D42A27DB-BD31-4B8C-83A1-F6EECF244321}">
                <p14:modId xmlns:p14="http://schemas.microsoft.com/office/powerpoint/2010/main" val="3834074060"/>
              </p:ext>
            </p:extLst>
          </p:nvPr>
        </p:nvGraphicFramePr>
        <p:xfrm>
          <a:off x="5713675" y="2841714"/>
          <a:ext cx="6008422" cy="741680"/>
        </p:xfrm>
        <a:graphic>
          <a:graphicData uri="http://schemas.openxmlformats.org/drawingml/2006/table">
            <a:tbl>
              <a:tblPr firstRow="1" bandRow="1">
                <a:tableStyleId>{8B44A43D-33B9-49A4-8D0A-DC57BA4B51DE}</a:tableStyleId>
              </a:tblPr>
              <a:tblGrid>
                <a:gridCol w="858346">
                  <a:extLst>
                    <a:ext uri="{9D8B030D-6E8A-4147-A177-3AD203B41FA5}">
                      <a16:colId xmlns:a16="http://schemas.microsoft.com/office/drawing/2014/main" val="1390406755"/>
                    </a:ext>
                  </a:extLst>
                </a:gridCol>
                <a:gridCol w="858346">
                  <a:extLst>
                    <a:ext uri="{9D8B030D-6E8A-4147-A177-3AD203B41FA5}">
                      <a16:colId xmlns:a16="http://schemas.microsoft.com/office/drawing/2014/main" val="2600529606"/>
                    </a:ext>
                  </a:extLst>
                </a:gridCol>
                <a:gridCol w="858346">
                  <a:extLst>
                    <a:ext uri="{9D8B030D-6E8A-4147-A177-3AD203B41FA5}">
                      <a16:colId xmlns:a16="http://schemas.microsoft.com/office/drawing/2014/main" val="3101573395"/>
                    </a:ext>
                  </a:extLst>
                </a:gridCol>
                <a:gridCol w="858346">
                  <a:extLst>
                    <a:ext uri="{9D8B030D-6E8A-4147-A177-3AD203B41FA5}">
                      <a16:colId xmlns:a16="http://schemas.microsoft.com/office/drawing/2014/main" val="857191299"/>
                    </a:ext>
                  </a:extLst>
                </a:gridCol>
                <a:gridCol w="858346">
                  <a:extLst>
                    <a:ext uri="{9D8B030D-6E8A-4147-A177-3AD203B41FA5}">
                      <a16:colId xmlns:a16="http://schemas.microsoft.com/office/drawing/2014/main" val="3552239181"/>
                    </a:ext>
                  </a:extLst>
                </a:gridCol>
                <a:gridCol w="858346">
                  <a:extLst>
                    <a:ext uri="{9D8B030D-6E8A-4147-A177-3AD203B41FA5}">
                      <a16:colId xmlns:a16="http://schemas.microsoft.com/office/drawing/2014/main" val="2806216125"/>
                    </a:ext>
                  </a:extLst>
                </a:gridCol>
                <a:gridCol w="858346">
                  <a:extLst>
                    <a:ext uri="{9D8B030D-6E8A-4147-A177-3AD203B41FA5}">
                      <a16:colId xmlns:a16="http://schemas.microsoft.com/office/drawing/2014/main" val="2752572631"/>
                    </a:ext>
                  </a:extLst>
                </a:gridCol>
              </a:tblGrid>
              <a:tr h="370840">
                <a:tc>
                  <a:txBody>
                    <a:bodyPr/>
                    <a:lstStyle/>
                    <a:p>
                      <a:pPr algn="ctr"/>
                      <a:r>
                        <a:rPr lang="en-US" sz="1300" b="1" dirty="0"/>
                        <a:t>ME</a:t>
                      </a:r>
                    </a:p>
                  </a:txBody>
                  <a:tcPr anchor="ctr"/>
                </a:tc>
                <a:tc>
                  <a:txBody>
                    <a:bodyPr/>
                    <a:lstStyle/>
                    <a:p>
                      <a:pPr algn="ctr"/>
                      <a:r>
                        <a:rPr lang="en-US" sz="1300" b="1" dirty="0"/>
                        <a:t>RMSE</a:t>
                      </a:r>
                    </a:p>
                  </a:txBody>
                  <a:tcPr anchor="ctr"/>
                </a:tc>
                <a:tc>
                  <a:txBody>
                    <a:bodyPr/>
                    <a:lstStyle/>
                    <a:p>
                      <a:pPr algn="ctr"/>
                      <a:r>
                        <a:rPr lang="en-US" sz="1300" b="1" dirty="0"/>
                        <a:t>MAE</a:t>
                      </a:r>
                    </a:p>
                  </a:txBody>
                  <a:tcPr anchor="ctr"/>
                </a:tc>
                <a:tc>
                  <a:txBody>
                    <a:bodyPr/>
                    <a:lstStyle/>
                    <a:p>
                      <a:pPr algn="ctr"/>
                      <a:r>
                        <a:rPr lang="en-US" sz="1300" b="1" dirty="0"/>
                        <a:t>MPE</a:t>
                      </a:r>
                    </a:p>
                  </a:txBody>
                  <a:tcPr anchor="ctr"/>
                </a:tc>
                <a:tc>
                  <a:txBody>
                    <a:bodyPr/>
                    <a:lstStyle/>
                    <a:p>
                      <a:pPr algn="ctr"/>
                      <a:r>
                        <a:rPr lang="en-US" sz="1300" b="1" dirty="0"/>
                        <a:t>MAPE</a:t>
                      </a:r>
                    </a:p>
                  </a:txBody>
                  <a:tcPr anchor="ctr"/>
                </a:tc>
                <a:tc>
                  <a:txBody>
                    <a:bodyPr/>
                    <a:lstStyle/>
                    <a:p>
                      <a:pPr algn="ctr"/>
                      <a:r>
                        <a:rPr lang="en-US" sz="1300" b="1" dirty="0"/>
                        <a:t>MASE</a:t>
                      </a:r>
                    </a:p>
                  </a:txBody>
                  <a:tcPr anchor="ctr"/>
                </a:tc>
                <a:tc>
                  <a:txBody>
                    <a:bodyPr/>
                    <a:lstStyle/>
                    <a:p>
                      <a:pPr algn="ctr"/>
                      <a:r>
                        <a:rPr lang="en-US" sz="1300" b="1" dirty="0"/>
                        <a:t>ACF1</a:t>
                      </a:r>
                    </a:p>
                  </a:txBody>
                  <a:tcPr anchor="ctr"/>
                </a:tc>
                <a:extLst>
                  <a:ext uri="{0D108BD9-81ED-4DB2-BD59-A6C34878D82A}">
                    <a16:rowId xmlns:a16="http://schemas.microsoft.com/office/drawing/2014/main" val="3556015944"/>
                  </a:ext>
                </a:extLst>
              </a:tr>
              <a:tr h="370840">
                <a:tc>
                  <a:txBody>
                    <a:bodyPr/>
                    <a:lstStyle/>
                    <a:p>
                      <a:r>
                        <a:rPr lang="en-US" sz="1100" dirty="0">
                          <a:solidFill>
                            <a:srgbClr val="002060"/>
                          </a:solidFill>
                        </a:rPr>
                        <a:t>-2.794e-14</a:t>
                      </a:r>
                    </a:p>
                  </a:txBody>
                  <a:tcPr/>
                </a:tc>
                <a:tc>
                  <a:txBody>
                    <a:bodyPr/>
                    <a:lstStyle/>
                    <a:p>
                      <a:r>
                        <a:rPr lang="en-US" sz="1100" dirty="0">
                          <a:solidFill>
                            <a:srgbClr val="002060"/>
                          </a:solidFill>
                        </a:rPr>
                        <a:t>2831.015</a:t>
                      </a:r>
                    </a:p>
                  </a:txBody>
                  <a:tcPr/>
                </a:tc>
                <a:tc>
                  <a:txBody>
                    <a:bodyPr/>
                    <a:lstStyle/>
                    <a:p>
                      <a:r>
                        <a:rPr lang="en-US" sz="1100" dirty="0">
                          <a:solidFill>
                            <a:srgbClr val="002060"/>
                          </a:solidFill>
                        </a:rPr>
                        <a:t>2643.898</a:t>
                      </a:r>
                    </a:p>
                  </a:txBody>
                  <a:tcPr/>
                </a:tc>
                <a:tc>
                  <a:txBody>
                    <a:bodyPr/>
                    <a:lstStyle/>
                    <a:p>
                      <a:r>
                        <a:rPr lang="en-US" sz="1100" dirty="0">
                          <a:solidFill>
                            <a:srgbClr val="002060"/>
                          </a:solidFill>
                        </a:rPr>
                        <a:t>-31.73938</a:t>
                      </a:r>
                    </a:p>
                  </a:txBody>
                  <a:tcPr/>
                </a:tc>
                <a:tc>
                  <a:txBody>
                    <a:bodyPr/>
                    <a:lstStyle/>
                    <a:p>
                      <a:r>
                        <a:rPr lang="en-US" sz="1100" dirty="0">
                          <a:solidFill>
                            <a:srgbClr val="002060"/>
                          </a:solidFill>
                        </a:rPr>
                        <a:t>61.05208</a:t>
                      </a:r>
                    </a:p>
                  </a:txBody>
                  <a:tcPr/>
                </a:tc>
                <a:tc>
                  <a:txBody>
                    <a:bodyPr/>
                    <a:lstStyle/>
                    <a:p>
                      <a:r>
                        <a:rPr lang="en-US" sz="1100" dirty="0">
                          <a:solidFill>
                            <a:srgbClr val="002060"/>
                          </a:solidFill>
                        </a:rPr>
                        <a:t>2.498513</a:t>
                      </a:r>
                    </a:p>
                  </a:txBody>
                  <a:tcPr/>
                </a:tc>
                <a:tc>
                  <a:txBody>
                    <a:bodyPr/>
                    <a:lstStyle/>
                    <a:p>
                      <a:r>
                        <a:rPr lang="en-US" sz="1100" dirty="0">
                          <a:solidFill>
                            <a:srgbClr val="002060"/>
                          </a:solidFill>
                        </a:rPr>
                        <a:t>0.72066</a:t>
                      </a:r>
                    </a:p>
                  </a:txBody>
                  <a:tcPr/>
                </a:tc>
                <a:extLst>
                  <a:ext uri="{0D108BD9-81ED-4DB2-BD59-A6C34878D82A}">
                    <a16:rowId xmlns:a16="http://schemas.microsoft.com/office/drawing/2014/main" val="603236599"/>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g10539f7a793_1_65"/>
          <p:cNvSpPr txBox="1">
            <a:spLocks noGrp="1"/>
          </p:cNvSpPr>
          <p:nvPr>
            <p:ph type="title"/>
          </p:nvPr>
        </p:nvSpPr>
        <p:spPr>
          <a:xfrm>
            <a:off x="838200" y="649956"/>
            <a:ext cx="10515600" cy="726000"/>
          </a:xfrm>
          <a:prstGeom prst="rect">
            <a:avLst/>
          </a:prstGeom>
          <a:noFill/>
          <a:ln>
            <a:noFill/>
          </a:ln>
        </p:spPr>
        <p:txBody>
          <a:bodyPr spcFirstLastPara="1" wrap="square" lIns="91425" tIns="45700" rIns="91425" bIns="45700" anchor="ctr" anchorCtr="0">
            <a:normAutofit/>
          </a:bodyPr>
          <a:lstStyle/>
          <a:p>
            <a:pPr marL="0" lvl="0" indent="0" algn="r" rtl="0">
              <a:lnSpc>
                <a:spcPct val="85000"/>
              </a:lnSpc>
              <a:spcBef>
                <a:spcPts val="0"/>
              </a:spcBef>
              <a:spcAft>
                <a:spcPts val="0"/>
              </a:spcAft>
              <a:buClr>
                <a:schemeClr val="accent4"/>
              </a:buClr>
              <a:buSzPts val="3200"/>
              <a:buFont typeface="Calibri"/>
              <a:buNone/>
            </a:pPr>
            <a:r>
              <a:rPr lang="en-US"/>
              <a:t>MEAN FORECASTING</a:t>
            </a:r>
            <a:endParaRPr/>
          </a:p>
        </p:txBody>
      </p:sp>
      <p:sp>
        <p:nvSpPr>
          <p:cNvPr id="319" name="Google Shape;319;g10539f7a793_1_65"/>
          <p:cNvSpPr txBox="1">
            <a:spLocks noGrp="1"/>
          </p:cNvSpPr>
          <p:nvPr>
            <p:ph type="body" idx="1"/>
          </p:nvPr>
        </p:nvSpPr>
        <p:spPr>
          <a:xfrm>
            <a:off x="1277759" y="2063838"/>
            <a:ext cx="9934800" cy="402540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400"/>
              </a:spcBef>
              <a:spcAft>
                <a:spcPts val="0"/>
              </a:spcAft>
              <a:buNone/>
            </a:pPr>
            <a:endParaRPr/>
          </a:p>
          <a:p>
            <a:pPr marL="342900" lvl="0" indent="-215900" algn="l" rtl="0">
              <a:lnSpc>
                <a:spcPct val="90000"/>
              </a:lnSpc>
              <a:spcBef>
                <a:spcPts val="1400"/>
              </a:spcBef>
              <a:spcAft>
                <a:spcPts val="0"/>
              </a:spcAft>
              <a:buSzPts val="2000"/>
              <a:buFont typeface="Noto Sans Symbols"/>
              <a:buNone/>
            </a:pPr>
            <a:endParaRPr/>
          </a:p>
        </p:txBody>
      </p:sp>
      <p:sp>
        <p:nvSpPr>
          <p:cNvPr id="320" name="Google Shape;320;g10539f7a793_1_65"/>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321" name="Google Shape;321;g10539f7a793_1_65"/>
          <p:cNvPicPr preferRelativeResize="0"/>
          <p:nvPr/>
        </p:nvPicPr>
        <p:blipFill>
          <a:blip r:embed="rId3">
            <a:alphaModFix/>
          </a:blip>
          <a:stretch>
            <a:fillRect/>
          </a:stretch>
        </p:blipFill>
        <p:spPr>
          <a:xfrm>
            <a:off x="1048900" y="2100724"/>
            <a:ext cx="4795875" cy="2844850"/>
          </a:xfrm>
          <a:prstGeom prst="rect">
            <a:avLst/>
          </a:prstGeom>
          <a:noFill/>
          <a:ln>
            <a:noFill/>
          </a:ln>
        </p:spPr>
      </p:pic>
      <p:pic>
        <p:nvPicPr>
          <p:cNvPr id="322" name="Google Shape;322;g10539f7a793_1_65"/>
          <p:cNvPicPr preferRelativeResize="0"/>
          <p:nvPr/>
        </p:nvPicPr>
        <p:blipFill>
          <a:blip r:embed="rId4">
            <a:alphaModFix/>
          </a:blip>
          <a:stretch>
            <a:fillRect/>
          </a:stretch>
        </p:blipFill>
        <p:spPr>
          <a:xfrm>
            <a:off x="6193950" y="2063849"/>
            <a:ext cx="4920200" cy="2918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10539f7a793_1_71"/>
          <p:cNvSpPr txBox="1">
            <a:spLocks noGrp="1"/>
          </p:cNvSpPr>
          <p:nvPr>
            <p:ph type="title"/>
          </p:nvPr>
        </p:nvSpPr>
        <p:spPr>
          <a:xfrm>
            <a:off x="838200" y="649956"/>
            <a:ext cx="10515600" cy="726000"/>
          </a:xfrm>
          <a:prstGeom prst="rect">
            <a:avLst/>
          </a:prstGeom>
          <a:noFill/>
          <a:ln>
            <a:noFill/>
          </a:ln>
        </p:spPr>
        <p:txBody>
          <a:bodyPr spcFirstLastPara="1" wrap="square" lIns="91425" tIns="45700" rIns="91425" bIns="45700" anchor="ctr" anchorCtr="0">
            <a:normAutofit/>
          </a:bodyPr>
          <a:lstStyle/>
          <a:p>
            <a:pPr marL="0" lvl="0" indent="0" algn="r" rtl="0">
              <a:lnSpc>
                <a:spcPct val="85000"/>
              </a:lnSpc>
              <a:spcBef>
                <a:spcPts val="0"/>
              </a:spcBef>
              <a:spcAft>
                <a:spcPts val="0"/>
              </a:spcAft>
              <a:buClr>
                <a:schemeClr val="accent4"/>
              </a:buClr>
              <a:buSzPts val="3200"/>
              <a:buFont typeface="Calibri"/>
              <a:buNone/>
            </a:pPr>
            <a:r>
              <a:rPr lang="en-US"/>
              <a:t>NAIVE FORECASTING</a:t>
            </a:r>
            <a:endParaRPr/>
          </a:p>
        </p:txBody>
      </p:sp>
      <p:sp>
        <p:nvSpPr>
          <p:cNvPr id="328" name="Google Shape;328;g10539f7a793_1_71"/>
          <p:cNvSpPr txBox="1">
            <a:spLocks noGrp="1"/>
          </p:cNvSpPr>
          <p:nvPr>
            <p:ph type="body" idx="1"/>
          </p:nvPr>
        </p:nvSpPr>
        <p:spPr>
          <a:xfrm>
            <a:off x="491025" y="1849525"/>
            <a:ext cx="11473500" cy="430530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400"/>
              </a:spcBef>
              <a:spcAft>
                <a:spcPts val="0"/>
              </a:spcAft>
              <a:buNone/>
            </a:pPr>
            <a:endParaRPr/>
          </a:p>
          <a:p>
            <a:pPr marL="342900" lvl="0" indent="-215900" algn="l" rtl="0">
              <a:lnSpc>
                <a:spcPct val="90000"/>
              </a:lnSpc>
              <a:spcBef>
                <a:spcPts val="1400"/>
              </a:spcBef>
              <a:spcAft>
                <a:spcPts val="0"/>
              </a:spcAft>
              <a:buSzPts val="2000"/>
              <a:buFont typeface="Noto Sans Symbols"/>
              <a:buNone/>
            </a:pPr>
            <a:endParaRPr/>
          </a:p>
        </p:txBody>
      </p:sp>
      <p:sp>
        <p:nvSpPr>
          <p:cNvPr id="329" name="Google Shape;329;g10539f7a793_1_71"/>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331" name="Google Shape;331;g10539f7a793_1_71"/>
          <p:cNvPicPr preferRelativeResize="0"/>
          <p:nvPr/>
        </p:nvPicPr>
        <p:blipFill>
          <a:blip r:embed="rId3">
            <a:alphaModFix/>
          </a:blip>
          <a:stretch>
            <a:fillRect/>
          </a:stretch>
        </p:blipFill>
        <p:spPr>
          <a:xfrm>
            <a:off x="431800" y="2281238"/>
            <a:ext cx="5314950" cy="3152775"/>
          </a:xfrm>
          <a:prstGeom prst="rect">
            <a:avLst/>
          </a:prstGeom>
          <a:noFill/>
          <a:ln>
            <a:noFill/>
          </a:ln>
        </p:spPr>
      </p:pic>
      <p:sp>
        <p:nvSpPr>
          <p:cNvPr id="332" name="Google Shape;332;g10539f7a793_1_71"/>
          <p:cNvSpPr txBox="1"/>
          <p:nvPr/>
        </p:nvSpPr>
        <p:spPr>
          <a:xfrm>
            <a:off x="5746750" y="2178725"/>
            <a:ext cx="465015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dirty="0">
              <a:solidFill>
                <a:srgbClr val="1F394D"/>
              </a:solidFill>
              <a:latin typeface="Calibri"/>
              <a:ea typeface="Calibri"/>
              <a:cs typeface="Calibri"/>
              <a:sym typeface="Calibri"/>
            </a:endParaRPr>
          </a:p>
          <a:p>
            <a:pPr marL="285750" lvl="0" indent="-285750" algn="l" rtl="0">
              <a:spcBef>
                <a:spcPts val="0"/>
              </a:spcBef>
              <a:spcAft>
                <a:spcPts val="0"/>
              </a:spcAft>
              <a:buClr>
                <a:schemeClr val="accent1"/>
              </a:buClr>
              <a:buSzPts val="1600"/>
              <a:buFont typeface="Noto Sans Symbols"/>
              <a:buChar char="▪"/>
            </a:pPr>
            <a:r>
              <a:rPr lang="en-US" sz="1600" dirty="0">
                <a:solidFill>
                  <a:srgbClr val="1F394D"/>
                </a:solidFill>
                <a:latin typeface="Calibri"/>
                <a:ea typeface="Calibri"/>
                <a:cs typeface="Calibri"/>
                <a:sym typeface="Calibri"/>
              </a:rPr>
              <a:t>ACCURACY VALUES</a:t>
            </a:r>
            <a:endParaRPr dirty="0"/>
          </a:p>
        </p:txBody>
      </p:sp>
      <p:graphicFrame>
        <p:nvGraphicFramePr>
          <p:cNvPr id="9" name="Table 2">
            <a:extLst>
              <a:ext uri="{FF2B5EF4-FFF2-40B4-BE49-F238E27FC236}">
                <a16:creationId xmlns:a16="http://schemas.microsoft.com/office/drawing/2014/main" id="{B9D88EDE-5585-4285-9068-BEC91B47E2D5}"/>
              </a:ext>
            </a:extLst>
          </p:cNvPr>
          <p:cNvGraphicFramePr>
            <a:graphicFrameLocks noGrp="1"/>
          </p:cNvGraphicFramePr>
          <p:nvPr>
            <p:extLst>
              <p:ext uri="{D42A27DB-BD31-4B8C-83A1-F6EECF244321}">
                <p14:modId xmlns:p14="http://schemas.microsoft.com/office/powerpoint/2010/main" val="436900370"/>
              </p:ext>
            </p:extLst>
          </p:nvPr>
        </p:nvGraphicFramePr>
        <p:xfrm>
          <a:off x="5805975" y="3005225"/>
          <a:ext cx="6008422" cy="741680"/>
        </p:xfrm>
        <a:graphic>
          <a:graphicData uri="http://schemas.openxmlformats.org/drawingml/2006/table">
            <a:tbl>
              <a:tblPr firstRow="1" bandRow="1">
                <a:tableStyleId>{8B44A43D-33B9-49A4-8D0A-DC57BA4B51DE}</a:tableStyleId>
              </a:tblPr>
              <a:tblGrid>
                <a:gridCol w="858346">
                  <a:extLst>
                    <a:ext uri="{9D8B030D-6E8A-4147-A177-3AD203B41FA5}">
                      <a16:colId xmlns:a16="http://schemas.microsoft.com/office/drawing/2014/main" val="1390406755"/>
                    </a:ext>
                  </a:extLst>
                </a:gridCol>
                <a:gridCol w="858346">
                  <a:extLst>
                    <a:ext uri="{9D8B030D-6E8A-4147-A177-3AD203B41FA5}">
                      <a16:colId xmlns:a16="http://schemas.microsoft.com/office/drawing/2014/main" val="2600529606"/>
                    </a:ext>
                  </a:extLst>
                </a:gridCol>
                <a:gridCol w="858346">
                  <a:extLst>
                    <a:ext uri="{9D8B030D-6E8A-4147-A177-3AD203B41FA5}">
                      <a16:colId xmlns:a16="http://schemas.microsoft.com/office/drawing/2014/main" val="3101573395"/>
                    </a:ext>
                  </a:extLst>
                </a:gridCol>
                <a:gridCol w="858346">
                  <a:extLst>
                    <a:ext uri="{9D8B030D-6E8A-4147-A177-3AD203B41FA5}">
                      <a16:colId xmlns:a16="http://schemas.microsoft.com/office/drawing/2014/main" val="857191299"/>
                    </a:ext>
                  </a:extLst>
                </a:gridCol>
                <a:gridCol w="858346">
                  <a:extLst>
                    <a:ext uri="{9D8B030D-6E8A-4147-A177-3AD203B41FA5}">
                      <a16:colId xmlns:a16="http://schemas.microsoft.com/office/drawing/2014/main" val="3552239181"/>
                    </a:ext>
                  </a:extLst>
                </a:gridCol>
                <a:gridCol w="858346">
                  <a:extLst>
                    <a:ext uri="{9D8B030D-6E8A-4147-A177-3AD203B41FA5}">
                      <a16:colId xmlns:a16="http://schemas.microsoft.com/office/drawing/2014/main" val="2806216125"/>
                    </a:ext>
                  </a:extLst>
                </a:gridCol>
                <a:gridCol w="858346">
                  <a:extLst>
                    <a:ext uri="{9D8B030D-6E8A-4147-A177-3AD203B41FA5}">
                      <a16:colId xmlns:a16="http://schemas.microsoft.com/office/drawing/2014/main" val="2752572631"/>
                    </a:ext>
                  </a:extLst>
                </a:gridCol>
              </a:tblGrid>
              <a:tr h="370840">
                <a:tc>
                  <a:txBody>
                    <a:bodyPr/>
                    <a:lstStyle/>
                    <a:p>
                      <a:pPr algn="ctr"/>
                      <a:r>
                        <a:rPr lang="en-US" sz="1300" b="1" dirty="0"/>
                        <a:t>ME</a:t>
                      </a:r>
                    </a:p>
                  </a:txBody>
                  <a:tcPr anchor="ctr"/>
                </a:tc>
                <a:tc>
                  <a:txBody>
                    <a:bodyPr/>
                    <a:lstStyle/>
                    <a:p>
                      <a:pPr algn="ctr"/>
                      <a:r>
                        <a:rPr lang="en-US" sz="1300" b="1" dirty="0"/>
                        <a:t>RMSE</a:t>
                      </a:r>
                    </a:p>
                  </a:txBody>
                  <a:tcPr anchor="ctr"/>
                </a:tc>
                <a:tc>
                  <a:txBody>
                    <a:bodyPr/>
                    <a:lstStyle/>
                    <a:p>
                      <a:pPr algn="ctr"/>
                      <a:r>
                        <a:rPr lang="en-US" sz="1300" b="1" dirty="0"/>
                        <a:t>MAE</a:t>
                      </a:r>
                    </a:p>
                  </a:txBody>
                  <a:tcPr anchor="ctr"/>
                </a:tc>
                <a:tc>
                  <a:txBody>
                    <a:bodyPr/>
                    <a:lstStyle/>
                    <a:p>
                      <a:pPr algn="ctr"/>
                      <a:r>
                        <a:rPr lang="en-US" sz="1300" b="1" dirty="0"/>
                        <a:t>MPE</a:t>
                      </a:r>
                    </a:p>
                  </a:txBody>
                  <a:tcPr anchor="ctr"/>
                </a:tc>
                <a:tc>
                  <a:txBody>
                    <a:bodyPr/>
                    <a:lstStyle/>
                    <a:p>
                      <a:pPr algn="ctr"/>
                      <a:r>
                        <a:rPr lang="en-US" sz="1300" b="1" dirty="0"/>
                        <a:t>MAPE</a:t>
                      </a:r>
                    </a:p>
                  </a:txBody>
                  <a:tcPr anchor="ctr"/>
                </a:tc>
                <a:tc>
                  <a:txBody>
                    <a:bodyPr/>
                    <a:lstStyle/>
                    <a:p>
                      <a:pPr algn="ctr"/>
                      <a:r>
                        <a:rPr lang="en-US" sz="1300" b="1" dirty="0"/>
                        <a:t>MASE</a:t>
                      </a:r>
                    </a:p>
                  </a:txBody>
                  <a:tcPr anchor="ctr"/>
                </a:tc>
                <a:tc>
                  <a:txBody>
                    <a:bodyPr/>
                    <a:lstStyle/>
                    <a:p>
                      <a:pPr algn="ctr"/>
                      <a:r>
                        <a:rPr lang="en-US" sz="1300" b="1" dirty="0"/>
                        <a:t>ACF1</a:t>
                      </a:r>
                    </a:p>
                  </a:txBody>
                  <a:tcPr anchor="ctr"/>
                </a:tc>
                <a:extLst>
                  <a:ext uri="{0D108BD9-81ED-4DB2-BD59-A6C34878D82A}">
                    <a16:rowId xmlns:a16="http://schemas.microsoft.com/office/drawing/2014/main" val="3556015944"/>
                  </a:ext>
                </a:extLst>
              </a:tr>
              <a:tr h="370840">
                <a:tc>
                  <a:txBody>
                    <a:bodyPr/>
                    <a:lstStyle/>
                    <a:p>
                      <a:r>
                        <a:rPr lang="en-US" sz="1100" dirty="0">
                          <a:solidFill>
                            <a:srgbClr val="002060"/>
                          </a:solidFill>
                        </a:rPr>
                        <a:t>134.2656</a:t>
                      </a:r>
                    </a:p>
                  </a:txBody>
                  <a:tcPr/>
                </a:tc>
                <a:tc>
                  <a:txBody>
                    <a:bodyPr/>
                    <a:lstStyle/>
                    <a:p>
                      <a:r>
                        <a:rPr lang="en-US" sz="1100" dirty="0">
                          <a:solidFill>
                            <a:srgbClr val="002060"/>
                          </a:solidFill>
                        </a:rPr>
                        <a:t>1992.589</a:t>
                      </a:r>
                    </a:p>
                  </a:txBody>
                  <a:tcPr/>
                </a:tc>
                <a:tc>
                  <a:txBody>
                    <a:bodyPr/>
                    <a:lstStyle/>
                    <a:p>
                      <a:r>
                        <a:rPr lang="en-US" sz="1100" dirty="0">
                          <a:solidFill>
                            <a:srgbClr val="002060"/>
                          </a:solidFill>
                        </a:rPr>
                        <a:t>1399.453</a:t>
                      </a:r>
                    </a:p>
                  </a:txBody>
                  <a:tcPr/>
                </a:tc>
                <a:tc>
                  <a:txBody>
                    <a:bodyPr/>
                    <a:lstStyle/>
                    <a:p>
                      <a:r>
                        <a:rPr lang="en-US" sz="1100" dirty="0">
                          <a:solidFill>
                            <a:srgbClr val="002060"/>
                          </a:solidFill>
                        </a:rPr>
                        <a:t>-4.691763</a:t>
                      </a:r>
                    </a:p>
                  </a:txBody>
                  <a:tcPr/>
                </a:tc>
                <a:tc>
                  <a:txBody>
                    <a:bodyPr/>
                    <a:lstStyle/>
                    <a:p>
                      <a:r>
                        <a:rPr lang="en-US" sz="1100" dirty="0">
                          <a:solidFill>
                            <a:srgbClr val="002060"/>
                          </a:solidFill>
                        </a:rPr>
                        <a:t>27.14672</a:t>
                      </a:r>
                    </a:p>
                  </a:txBody>
                  <a:tcPr/>
                </a:tc>
                <a:tc>
                  <a:txBody>
                    <a:bodyPr/>
                    <a:lstStyle/>
                    <a:p>
                      <a:r>
                        <a:rPr lang="en-US" sz="1100" dirty="0">
                          <a:solidFill>
                            <a:srgbClr val="002060"/>
                          </a:solidFill>
                        </a:rPr>
                        <a:t>1.322499</a:t>
                      </a:r>
                    </a:p>
                  </a:txBody>
                  <a:tcPr/>
                </a:tc>
                <a:tc>
                  <a:txBody>
                    <a:bodyPr/>
                    <a:lstStyle/>
                    <a:p>
                      <a:r>
                        <a:rPr lang="en-US" sz="1100" dirty="0">
                          <a:solidFill>
                            <a:srgbClr val="002060"/>
                          </a:solidFill>
                        </a:rPr>
                        <a:t>0.2720531</a:t>
                      </a:r>
                    </a:p>
                  </a:txBody>
                  <a:tcPr/>
                </a:tc>
                <a:extLst>
                  <a:ext uri="{0D108BD9-81ED-4DB2-BD59-A6C34878D82A}">
                    <a16:rowId xmlns:a16="http://schemas.microsoft.com/office/drawing/2014/main" val="603236599"/>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10539f7a793_1_77"/>
          <p:cNvSpPr txBox="1">
            <a:spLocks noGrp="1"/>
          </p:cNvSpPr>
          <p:nvPr>
            <p:ph type="title"/>
          </p:nvPr>
        </p:nvSpPr>
        <p:spPr>
          <a:xfrm>
            <a:off x="838200" y="649956"/>
            <a:ext cx="10515600" cy="726000"/>
          </a:xfrm>
          <a:prstGeom prst="rect">
            <a:avLst/>
          </a:prstGeom>
          <a:noFill/>
          <a:ln>
            <a:noFill/>
          </a:ln>
        </p:spPr>
        <p:txBody>
          <a:bodyPr spcFirstLastPara="1" wrap="square" lIns="91425" tIns="45700" rIns="91425" bIns="45700" anchor="ctr" anchorCtr="0">
            <a:normAutofit/>
          </a:bodyPr>
          <a:lstStyle/>
          <a:p>
            <a:pPr marL="0" lvl="0" indent="0" algn="r" rtl="0">
              <a:lnSpc>
                <a:spcPct val="85000"/>
              </a:lnSpc>
              <a:spcBef>
                <a:spcPts val="0"/>
              </a:spcBef>
              <a:spcAft>
                <a:spcPts val="0"/>
              </a:spcAft>
              <a:buClr>
                <a:schemeClr val="accent4"/>
              </a:buClr>
              <a:buSzPts val="3200"/>
              <a:buFont typeface="Calibri"/>
              <a:buNone/>
            </a:pPr>
            <a:r>
              <a:rPr lang="en-US"/>
              <a:t>NAIVE FORECASTING</a:t>
            </a:r>
            <a:endParaRPr/>
          </a:p>
        </p:txBody>
      </p:sp>
      <p:sp>
        <p:nvSpPr>
          <p:cNvPr id="338" name="Google Shape;338;g10539f7a793_1_77"/>
          <p:cNvSpPr txBox="1">
            <a:spLocks noGrp="1"/>
          </p:cNvSpPr>
          <p:nvPr>
            <p:ph type="body" idx="1"/>
          </p:nvPr>
        </p:nvSpPr>
        <p:spPr>
          <a:xfrm>
            <a:off x="1277759" y="2063838"/>
            <a:ext cx="9934800" cy="402540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400"/>
              </a:spcBef>
              <a:spcAft>
                <a:spcPts val="0"/>
              </a:spcAft>
              <a:buNone/>
            </a:pPr>
            <a:endParaRPr/>
          </a:p>
          <a:p>
            <a:pPr marL="342900" lvl="0" indent="-215900" algn="l" rtl="0">
              <a:lnSpc>
                <a:spcPct val="90000"/>
              </a:lnSpc>
              <a:spcBef>
                <a:spcPts val="1400"/>
              </a:spcBef>
              <a:spcAft>
                <a:spcPts val="0"/>
              </a:spcAft>
              <a:buSzPts val="2000"/>
              <a:buFont typeface="Noto Sans Symbols"/>
              <a:buNone/>
            </a:pPr>
            <a:endParaRPr/>
          </a:p>
        </p:txBody>
      </p:sp>
      <p:sp>
        <p:nvSpPr>
          <p:cNvPr id="339" name="Google Shape;339;g10539f7a793_1_77"/>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340" name="Google Shape;340;g10539f7a793_1_77"/>
          <p:cNvPicPr preferRelativeResize="0"/>
          <p:nvPr/>
        </p:nvPicPr>
        <p:blipFill>
          <a:blip r:embed="rId3">
            <a:alphaModFix/>
          </a:blip>
          <a:stretch>
            <a:fillRect/>
          </a:stretch>
        </p:blipFill>
        <p:spPr>
          <a:xfrm>
            <a:off x="6038850" y="2277363"/>
            <a:ext cx="5314950" cy="3152775"/>
          </a:xfrm>
          <a:prstGeom prst="rect">
            <a:avLst/>
          </a:prstGeom>
          <a:noFill/>
          <a:ln>
            <a:noFill/>
          </a:ln>
        </p:spPr>
      </p:pic>
      <p:pic>
        <p:nvPicPr>
          <p:cNvPr id="341" name="Google Shape;341;g10539f7a793_1_77"/>
          <p:cNvPicPr preferRelativeResize="0"/>
          <p:nvPr/>
        </p:nvPicPr>
        <p:blipFill>
          <a:blip r:embed="rId4">
            <a:alphaModFix/>
          </a:blip>
          <a:stretch>
            <a:fillRect/>
          </a:stretch>
        </p:blipFill>
        <p:spPr>
          <a:xfrm>
            <a:off x="625700" y="2130488"/>
            <a:ext cx="5314950" cy="3152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10539f7a793_1_97"/>
          <p:cNvSpPr txBox="1">
            <a:spLocks noGrp="1"/>
          </p:cNvSpPr>
          <p:nvPr>
            <p:ph type="title"/>
          </p:nvPr>
        </p:nvSpPr>
        <p:spPr>
          <a:xfrm>
            <a:off x="838200" y="649956"/>
            <a:ext cx="10515600" cy="726000"/>
          </a:xfrm>
          <a:prstGeom prst="rect">
            <a:avLst/>
          </a:prstGeom>
          <a:noFill/>
          <a:ln>
            <a:noFill/>
          </a:ln>
        </p:spPr>
        <p:txBody>
          <a:bodyPr spcFirstLastPara="1" wrap="square" lIns="91425" tIns="45700" rIns="91425" bIns="45700" anchor="ctr" anchorCtr="0">
            <a:normAutofit/>
          </a:bodyPr>
          <a:lstStyle/>
          <a:p>
            <a:pPr marL="0" lvl="0" indent="0" algn="r" rtl="0">
              <a:lnSpc>
                <a:spcPct val="85000"/>
              </a:lnSpc>
              <a:spcBef>
                <a:spcPts val="0"/>
              </a:spcBef>
              <a:spcAft>
                <a:spcPts val="0"/>
              </a:spcAft>
              <a:buClr>
                <a:schemeClr val="accent4"/>
              </a:buClr>
              <a:buSzPts val="3200"/>
              <a:buFont typeface="Calibri"/>
              <a:buNone/>
            </a:pPr>
            <a:r>
              <a:rPr lang="en-US"/>
              <a:t>SEASONAL NAIVE FORECASTING</a:t>
            </a:r>
            <a:endParaRPr/>
          </a:p>
        </p:txBody>
      </p:sp>
      <p:sp>
        <p:nvSpPr>
          <p:cNvPr id="347" name="Google Shape;347;g10539f7a793_1_97"/>
          <p:cNvSpPr txBox="1">
            <a:spLocks noGrp="1"/>
          </p:cNvSpPr>
          <p:nvPr>
            <p:ph type="body" idx="1"/>
          </p:nvPr>
        </p:nvSpPr>
        <p:spPr>
          <a:xfrm>
            <a:off x="1277759" y="2063838"/>
            <a:ext cx="9934800" cy="402540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400"/>
              </a:spcBef>
              <a:spcAft>
                <a:spcPts val="0"/>
              </a:spcAft>
              <a:buNone/>
            </a:pPr>
            <a:endParaRPr/>
          </a:p>
          <a:p>
            <a:pPr marL="342900" lvl="0" indent="-215900" algn="l" rtl="0">
              <a:lnSpc>
                <a:spcPct val="90000"/>
              </a:lnSpc>
              <a:spcBef>
                <a:spcPts val="1400"/>
              </a:spcBef>
              <a:spcAft>
                <a:spcPts val="0"/>
              </a:spcAft>
              <a:buSzPts val="2000"/>
              <a:buFont typeface="Noto Sans Symbols"/>
              <a:buNone/>
            </a:pPr>
            <a:endParaRPr/>
          </a:p>
        </p:txBody>
      </p:sp>
      <p:sp>
        <p:nvSpPr>
          <p:cNvPr id="348" name="Google Shape;348;g10539f7a793_1_97"/>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350" name="Google Shape;350;g10539f7a793_1_97"/>
          <p:cNvPicPr preferRelativeResize="0"/>
          <p:nvPr/>
        </p:nvPicPr>
        <p:blipFill>
          <a:blip r:embed="rId3">
            <a:alphaModFix/>
          </a:blip>
          <a:stretch>
            <a:fillRect/>
          </a:stretch>
        </p:blipFill>
        <p:spPr>
          <a:xfrm>
            <a:off x="385050" y="2085450"/>
            <a:ext cx="5314950" cy="3152775"/>
          </a:xfrm>
          <a:prstGeom prst="rect">
            <a:avLst/>
          </a:prstGeom>
          <a:noFill/>
          <a:ln>
            <a:noFill/>
          </a:ln>
        </p:spPr>
      </p:pic>
      <p:sp>
        <p:nvSpPr>
          <p:cNvPr id="8" name="Google Shape;310;g10539f7a793_1_83">
            <a:extLst>
              <a:ext uri="{FF2B5EF4-FFF2-40B4-BE49-F238E27FC236}">
                <a16:creationId xmlns:a16="http://schemas.microsoft.com/office/drawing/2014/main" id="{88099E20-EA52-4091-B3EF-CCFC8D5A5B6A}"/>
              </a:ext>
            </a:extLst>
          </p:cNvPr>
          <p:cNvSpPr txBox="1">
            <a:spLocks/>
          </p:cNvSpPr>
          <p:nvPr/>
        </p:nvSpPr>
        <p:spPr>
          <a:xfrm>
            <a:off x="5765800" y="1703782"/>
            <a:ext cx="6006900" cy="1015606"/>
          </a:xfrm>
          <a:prstGeom prst="rect">
            <a:avLst/>
          </a:prstGeom>
          <a:noFill/>
          <a:ln>
            <a:noFill/>
          </a:ln>
        </p:spPr>
        <p:txBody>
          <a:bodyPr spcFirstLastPara="1" wrap="square" lIns="0" tIns="45700" rIns="0" bIns="45700" anchor="t" anchorCtr="0">
            <a:normAutofit lnSpcReduction="10000"/>
          </a:bodyPr>
          <a:lstStyle>
            <a:defPPr marR="0" lvl="0" algn="l" rtl="0">
              <a:lnSpc>
                <a:spcPct val="100000"/>
              </a:lnSpc>
              <a:spcBef>
                <a:spcPts val="0"/>
              </a:spcBef>
              <a:spcAft>
                <a:spcPts val="0"/>
              </a:spcAft>
            </a:defPPr>
            <a:lvl1pPr marL="457200" marR="0" lvl="0" indent="-228600" algn="l" rtl="0">
              <a:lnSpc>
                <a:spcPct val="90000"/>
              </a:lnSpc>
              <a:spcBef>
                <a:spcPts val="1200"/>
              </a:spcBef>
              <a:spcAft>
                <a:spcPts val="0"/>
              </a:spcAft>
              <a:buClr>
                <a:schemeClr val="accent1"/>
              </a:buClr>
              <a:buSzPts val="2000"/>
              <a:buFont typeface="Calibri"/>
              <a:buNone/>
              <a:defRPr sz="2000" b="0" i="0" u="none" strike="noStrike" cap="none">
                <a:solidFill>
                  <a:schemeClr val="accent5"/>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6pPr>
            <a:lvl7pPr marL="3200400" marR="0" lvl="6"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7pPr>
            <a:lvl8pPr marL="3657600" marR="0" lvl="7"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8pPr>
            <a:lvl9pPr marL="4114800" marR="0" lvl="8" indent="-342900" algn="l" rtl="0">
              <a:lnSpc>
                <a:spcPct val="90000"/>
              </a:lnSpc>
              <a:spcBef>
                <a:spcPts val="400"/>
              </a:spcBef>
              <a:spcAft>
                <a:spcPts val="40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9pPr>
          </a:lstStyle>
          <a:p>
            <a:pPr marL="0" indent="0">
              <a:lnSpc>
                <a:spcPct val="100000"/>
              </a:lnSpc>
              <a:spcBef>
                <a:spcPts val="0"/>
              </a:spcBef>
            </a:pPr>
            <a:endParaRPr lang="en-US" sz="1600" dirty="0">
              <a:solidFill>
                <a:srgbClr val="1F394D"/>
              </a:solidFill>
            </a:endParaRPr>
          </a:p>
          <a:p>
            <a:pPr indent="0">
              <a:lnSpc>
                <a:spcPct val="100000"/>
              </a:lnSpc>
              <a:spcBef>
                <a:spcPts val="0"/>
              </a:spcBef>
            </a:pPr>
            <a:endParaRPr lang="en-US" sz="1600" dirty="0">
              <a:solidFill>
                <a:srgbClr val="1F394D"/>
              </a:solidFill>
            </a:endParaRPr>
          </a:p>
          <a:p>
            <a:pPr indent="0">
              <a:lnSpc>
                <a:spcPct val="100000"/>
              </a:lnSpc>
              <a:spcBef>
                <a:spcPts val="0"/>
              </a:spcBef>
            </a:pPr>
            <a:endParaRPr lang="en-US" sz="1600" dirty="0">
              <a:solidFill>
                <a:srgbClr val="1F394D"/>
              </a:solidFill>
            </a:endParaRPr>
          </a:p>
          <a:p>
            <a:pPr marL="285750" indent="-285750">
              <a:lnSpc>
                <a:spcPct val="100000"/>
              </a:lnSpc>
              <a:spcBef>
                <a:spcPts val="0"/>
              </a:spcBef>
              <a:buSzPts val="1600"/>
              <a:buFont typeface="Noto Sans Symbols"/>
              <a:buChar char="▪"/>
            </a:pPr>
            <a:r>
              <a:rPr lang="en-US" sz="1600" dirty="0">
                <a:solidFill>
                  <a:srgbClr val="1F394D"/>
                </a:solidFill>
              </a:rPr>
              <a:t>ACCURACY VALUES</a:t>
            </a:r>
            <a:endParaRPr lang="en-US" dirty="0"/>
          </a:p>
        </p:txBody>
      </p:sp>
      <p:graphicFrame>
        <p:nvGraphicFramePr>
          <p:cNvPr id="9" name="Table 2">
            <a:extLst>
              <a:ext uri="{FF2B5EF4-FFF2-40B4-BE49-F238E27FC236}">
                <a16:creationId xmlns:a16="http://schemas.microsoft.com/office/drawing/2014/main" id="{3828BDAB-A8D9-404B-B80A-90C065314436}"/>
              </a:ext>
            </a:extLst>
          </p:cNvPr>
          <p:cNvGraphicFramePr>
            <a:graphicFrameLocks noGrp="1"/>
          </p:cNvGraphicFramePr>
          <p:nvPr>
            <p:extLst>
              <p:ext uri="{D42A27DB-BD31-4B8C-83A1-F6EECF244321}">
                <p14:modId xmlns:p14="http://schemas.microsoft.com/office/powerpoint/2010/main" val="1838358132"/>
              </p:ext>
            </p:extLst>
          </p:nvPr>
        </p:nvGraphicFramePr>
        <p:xfrm>
          <a:off x="5766778" y="2828444"/>
          <a:ext cx="6008422" cy="741680"/>
        </p:xfrm>
        <a:graphic>
          <a:graphicData uri="http://schemas.openxmlformats.org/drawingml/2006/table">
            <a:tbl>
              <a:tblPr firstRow="1" bandRow="1">
                <a:tableStyleId>{8B44A43D-33B9-49A4-8D0A-DC57BA4B51DE}</a:tableStyleId>
              </a:tblPr>
              <a:tblGrid>
                <a:gridCol w="858346">
                  <a:extLst>
                    <a:ext uri="{9D8B030D-6E8A-4147-A177-3AD203B41FA5}">
                      <a16:colId xmlns:a16="http://schemas.microsoft.com/office/drawing/2014/main" val="1390406755"/>
                    </a:ext>
                  </a:extLst>
                </a:gridCol>
                <a:gridCol w="858346">
                  <a:extLst>
                    <a:ext uri="{9D8B030D-6E8A-4147-A177-3AD203B41FA5}">
                      <a16:colId xmlns:a16="http://schemas.microsoft.com/office/drawing/2014/main" val="2600529606"/>
                    </a:ext>
                  </a:extLst>
                </a:gridCol>
                <a:gridCol w="858346">
                  <a:extLst>
                    <a:ext uri="{9D8B030D-6E8A-4147-A177-3AD203B41FA5}">
                      <a16:colId xmlns:a16="http://schemas.microsoft.com/office/drawing/2014/main" val="3101573395"/>
                    </a:ext>
                  </a:extLst>
                </a:gridCol>
                <a:gridCol w="858346">
                  <a:extLst>
                    <a:ext uri="{9D8B030D-6E8A-4147-A177-3AD203B41FA5}">
                      <a16:colId xmlns:a16="http://schemas.microsoft.com/office/drawing/2014/main" val="857191299"/>
                    </a:ext>
                  </a:extLst>
                </a:gridCol>
                <a:gridCol w="858346">
                  <a:extLst>
                    <a:ext uri="{9D8B030D-6E8A-4147-A177-3AD203B41FA5}">
                      <a16:colId xmlns:a16="http://schemas.microsoft.com/office/drawing/2014/main" val="3552239181"/>
                    </a:ext>
                  </a:extLst>
                </a:gridCol>
                <a:gridCol w="858346">
                  <a:extLst>
                    <a:ext uri="{9D8B030D-6E8A-4147-A177-3AD203B41FA5}">
                      <a16:colId xmlns:a16="http://schemas.microsoft.com/office/drawing/2014/main" val="2806216125"/>
                    </a:ext>
                  </a:extLst>
                </a:gridCol>
                <a:gridCol w="858346">
                  <a:extLst>
                    <a:ext uri="{9D8B030D-6E8A-4147-A177-3AD203B41FA5}">
                      <a16:colId xmlns:a16="http://schemas.microsoft.com/office/drawing/2014/main" val="2752572631"/>
                    </a:ext>
                  </a:extLst>
                </a:gridCol>
              </a:tblGrid>
              <a:tr h="370840">
                <a:tc>
                  <a:txBody>
                    <a:bodyPr/>
                    <a:lstStyle/>
                    <a:p>
                      <a:pPr algn="ctr"/>
                      <a:r>
                        <a:rPr lang="en-US" sz="1300" b="1" dirty="0"/>
                        <a:t>ME</a:t>
                      </a:r>
                    </a:p>
                  </a:txBody>
                  <a:tcPr anchor="ctr"/>
                </a:tc>
                <a:tc>
                  <a:txBody>
                    <a:bodyPr/>
                    <a:lstStyle/>
                    <a:p>
                      <a:pPr algn="ctr"/>
                      <a:r>
                        <a:rPr lang="en-US" sz="1300" b="1" dirty="0"/>
                        <a:t>RMSE</a:t>
                      </a:r>
                    </a:p>
                  </a:txBody>
                  <a:tcPr anchor="ctr"/>
                </a:tc>
                <a:tc>
                  <a:txBody>
                    <a:bodyPr/>
                    <a:lstStyle/>
                    <a:p>
                      <a:pPr algn="ctr"/>
                      <a:r>
                        <a:rPr lang="en-US" sz="1300" b="1" dirty="0"/>
                        <a:t>MAE</a:t>
                      </a:r>
                    </a:p>
                  </a:txBody>
                  <a:tcPr anchor="ctr"/>
                </a:tc>
                <a:tc>
                  <a:txBody>
                    <a:bodyPr/>
                    <a:lstStyle/>
                    <a:p>
                      <a:pPr algn="ctr"/>
                      <a:r>
                        <a:rPr lang="en-US" sz="1300" b="1" dirty="0"/>
                        <a:t>MPE</a:t>
                      </a:r>
                    </a:p>
                  </a:txBody>
                  <a:tcPr anchor="ctr"/>
                </a:tc>
                <a:tc>
                  <a:txBody>
                    <a:bodyPr/>
                    <a:lstStyle/>
                    <a:p>
                      <a:pPr algn="ctr"/>
                      <a:r>
                        <a:rPr lang="en-US" sz="1300" b="1" dirty="0"/>
                        <a:t>MAPE</a:t>
                      </a:r>
                    </a:p>
                  </a:txBody>
                  <a:tcPr anchor="ctr"/>
                </a:tc>
                <a:tc>
                  <a:txBody>
                    <a:bodyPr/>
                    <a:lstStyle/>
                    <a:p>
                      <a:pPr algn="ctr"/>
                      <a:r>
                        <a:rPr lang="en-US" sz="1300" b="1" dirty="0"/>
                        <a:t>MASE</a:t>
                      </a:r>
                    </a:p>
                  </a:txBody>
                  <a:tcPr anchor="ctr"/>
                </a:tc>
                <a:tc>
                  <a:txBody>
                    <a:bodyPr/>
                    <a:lstStyle/>
                    <a:p>
                      <a:pPr algn="ctr"/>
                      <a:r>
                        <a:rPr lang="en-US" sz="1300" b="1" dirty="0"/>
                        <a:t>ACF1</a:t>
                      </a:r>
                    </a:p>
                  </a:txBody>
                  <a:tcPr anchor="ctr"/>
                </a:tc>
                <a:extLst>
                  <a:ext uri="{0D108BD9-81ED-4DB2-BD59-A6C34878D82A}">
                    <a16:rowId xmlns:a16="http://schemas.microsoft.com/office/drawing/2014/main" val="3556015944"/>
                  </a:ext>
                </a:extLst>
              </a:tr>
              <a:tr h="370840">
                <a:tc>
                  <a:txBody>
                    <a:bodyPr/>
                    <a:lstStyle/>
                    <a:p>
                      <a:r>
                        <a:rPr lang="en-US" sz="1100" dirty="0">
                          <a:solidFill>
                            <a:srgbClr val="002060"/>
                          </a:solidFill>
                        </a:rPr>
                        <a:t>49.58491</a:t>
                      </a:r>
                    </a:p>
                  </a:txBody>
                  <a:tcPr/>
                </a:tc>
                <a:tc>
                  <a:txBody>
                    <a:bodyPr/>
                    <a:lstStyle/>
                    <a:p>
                      <a:r>
                        <a:rPr lang="en-US" sz="1100" dirty="0">
                          <a:solidFill>
                            <a:srgbClr val="002060"/>
                          </a:solidFill>
                        </a:rPr>
                        <a:t>1452.853</a:t>
                      </a:r>
                    </a:p>
                  </a:txBody>
                  <a:tcPr/>
                </a:tc>
                <a:tc>
                  <a:txBody>
                    <a:bodyPr/>
                    <a:lstStyle/>
                    <a:p>
                      <a:r>
                        <a:rPr lang="en-US" sz="1100" dirty="0">
                          <a:solidFill>
                            <a:srgbClr val="002060"/>
                          </a:solidFill>
                        </a:rPr>
                        <a:t>1058.189</a:t>
                      </a:r>
                    </a:p>
                  </a:txBody>
                  <a:tcPr/>
                </a:tc>
                <a:tc>
                  <a:txBody>
                    <a:bodyPr/>
                    <a:lstStyle/>
                    <a:p>
                      <a:r>
                        <a:rPr lang="en-US" sz="1100" dirty="0">
                          <a:solidFill>
                            <a:srgbClr val="002060"/>
                          </a:solidFill>
                        </a:rPr>
                        <a:t>-2.659102</a:t>
                      </a:r>
                    </a:p>
                  </a:txBody>
                  <a:tcPr/>
                </a:tc>
                <a:tc>
                  <a:txBody>
                    <a:bodyPr/>
                    <a:lstStyle/>
                    <a:p>
                      <a:r>
                        <a:rPr lang="en-US" sz="1100" dirty="0">
                          <a:solidFill>
                            <a:srgbClr val="002060"/>
                          </a:solidFill>
                        </a:rPr>
                        <a:t>20.42757</a:t>
                      </a:r>
                    </a:p>
                  </a:txBody>
                  <a:tcPr/>
                </a:tc>
                <a:tc>
                  <a:txBody>
                    <a:bodyPr/>
                    <a:lstStyle/>
                    <a:p>
                      <a:r>
                        <a:rPr lang="en-US" sz="1100" dirty="0">
                          <a:solidFill>
                            <a:srgbClr val="002060"/>
                          </a:solidFill>
                        </a:rPr>
                        <a:t>1</a:t>
                      </a:r>
                    </a:p>
                  </a:txBody>
                  <a:tcPr/>
                </a:tc>
                <a:tc>
                  <a:txBody>
                    <a:bodyPr/>
                    <a:lstStyle/>
                    <a:p>
                      <a:r>
                        <a:rPr lang="en-US" sz="1100" dirty="0">
                          <a:solidFill>
                            <a:srgbClr val="002060"/>
                          </a:solidFill>
                        </a:rPr>
                        <a:t>0.2370095</a:t>
                      </a:r>
                    </a:p>
                  </a:txBody>
                  <a:tcPr/>
                </a:tc>
                <a:extLst>
                  <a:ext uri="{0D108BD9-81ED-4DB2-BD59-A6C34878D82A}">
                    <a16:rowId xmlns:a16="http://schemas.microsoft.com/office/drawing/2014/main" val="603236599"/>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g10539f7a793_1_107"/>
          <p:cNvSpPr txBox="1">
            <a:spLocks noGrp="1"/>
          </p:cNvSpPr>
          <p:nvPr>
            <p:ph type="title"/>
          </p:nvPr>
        </p:nvSpPr>
        <p:spPr>
          <a:xfrm>
            <a:off x="838200" y="649956"/>
            <a:ext cx="10515600" cy="726000"/>
          </a:xfrm>
          <a:prstGeom prst="rect">
            <a:avLst/>
          </a:prstGeom>
          <a:noFill/>
          <a:ln>
            <a:noFill/>
          </a:ln>
        </p:spPr>
        <p:txBody>
          <a:bodyPr spcFirstLastPara="1" wrap="square" lIns="91425" tIns="45700" rIns="91425" bIns="45700" anchor="ctr" anchorCtr="0">
            <a:normAutofit/>
          </a:bodyPr>
          <a:lstStyle/>
          <a:p>
            <a:pPr marL="0" lvl="0" indent="0" algn="r" rtl="0">
              <a:lnSpc>
                <a:spcPct val="85000"/>
              </a:lnSpc>
              <a:spcBef>
                <a:spcPts val="0"/>
              </a:spcBef>
              <a:spcAft>
                <a:spcPts val="0"/>
              </a:spcAft>
              <a:buClr>
                <a:schemeClr val="accent4"/>
              </a:buClr>
              <a:buSzPts val="3200"/>
              <a:buFont typeface="Calibri"/>
              <a:buNone/>
            </a:pPr>
            <a:r>
              <a:rPr lang="en-US" dirty="0"/>
              <a:t>SEASONAL NAIVE FORECASTING</a:t>
            </a:r>
            <a:endParaRPr dirty="0"/>
          </a:p>
        </p:txBody>
      </p:sp>
      <p:sp>
        <p:nvSpPr>
          <p:cNvPr id="357" name="Google Shape;357;g10539f7a793_1_107"/>
          <p:cNvSpPr txBox="1">
            <a:spLocks noGrp="1"/>
          </p:cNvSpPr>
          <p:nvPr>
            <p:ph type="body" idx="1"/>
          </p:nvPr>
        </p:nvSpPr>
        <p:spPr>
          <a:xfrm>
            <a:off x="1277759" y="2063838"/>
            <a:ext cx="9934800" cy="402540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400"/>
              </a:spcBef>
              <a:spcAft>
                <a:spcPts val="0"/>
              </a:spcAft>
              <a:buNone/>
            </a:pPr>
            <a:endParaRPr/>
          </a:p>
          <a:p>
            <a:pPr marL="342900" lvl="0" indent="-215900" algn="l" rtl="0">
              <a:lnSpc>
                <a:spcPct val="90000"/>
              </a:lnSpc>
              <a:spcBef>
                <a:spcPts val="1400"/>
              </a:spcBef>
              <a:spcAft>
                <a:spcPts val="0"/>
              </a:spcAft>
              <a:buSzPts val="2000"/>
              <a:buFont typeface="Noto Sans Symbols"/>
              <a:buNone/>
            </a:pPr>
            <a:endParaRPr/>
          </a:p>
        </p:txBody>
      </p:sp>
      <p:sp>
        <p:nvSpPr>
          <p:cNvPr id="358" name="Google Shape;358;g10539f7a793_1_107"/>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pic>
        <p:nvPicPr>
          <p:cNvPr id="359" name="Google Shape;359;g10539f7a793_1_107"/>
          <p:cNvPicPr preferRelativeResize="0"/>
          <p:nvPr/>
        </p:nvPicPr>
        <p:blipFill>
          <a:blip r:embed="rId3">
            <a:alphaModFix/>
          </a:blip>
          <a:stretch>
            <a:fillRect/>
          </a:stretch>
        </p:blipFill>
        <p:spPr>
          <a:xfrm>
            <a:off x="838200" y="2191850"/>
            <a:ext cx="5314950" cy="3152775"/>
          </a:xfrm>
          <a:prstGeom prst="rect">
            <a:avLst/>
          </a:prstGeom>
          <a:noFill/>
          <a:ln>
            <a:noFill/>
          </a:ln>
        </p:spPr>
      </p:pic>
      <p:pic>
        <p:nvPicPr>
          <p:cNvPr id="360" name="Google Shape;360;g10539f7a793_1_107"/>
          <p:cNvPicPr preferRelativeResize="0"/>
          <p:nvPr/>
        </p:nvPicPr>
        <p:blipFill>
          <a:blip r:embed="rId4">
            <a:alphaModFix/>
          </a:blip>
          <a:stretch>
            <a:fillRect/>
          </a:stretch>
        </p:blipFill>
        <p:spPr>
          <a:xfrm>
            <a:off x="6311475" y="2252625"/>
            <a:ext cx="5314950" cy="3152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
          <p:cNvSpPr txBox="1">
            <a:spLocks noGrp="1"/>
          </p:cNvSpPr>
          <p:nvPr>
            <p:ph type="title"/>
          </p:nvPr>
        </p:nvSpPr>
        <p:spPr>
          <a:xfrm>
            <a:off x="4242471" y="276327"/>
            <a:ext cx="2581500" cy="13257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chemeClr val="accent4"/>
              </a:buClr>
              <a:buSzPts val="3200"/>
              <a:buFont typeface="Calibri"/>
              <a:buNone/>
            </a:pPr>
            <a:r>
              <a:rPr lang="en-US"/>
              <a:t>OUR TEAM</a:t>
            </a:r>
            <a:endParaRPr/>
          </a:p>
        </p:txBody>
      </p:sp>
      <p:sp>
        <p:nvSpPr>
          <p:cNvPr id="198" name="Google Shape;198;p2"/>
          <p:cNvSpPr txBox="1">
            <a:spLocks noGrp="1"/>
          </p:cNvSpPr>
          <p:nvPr>
            <p:ph type="body" idx="1"/>
          </p:nvPr>
        </p:nvSpPr>
        <p:spPr>
          <a:xfrm>
            <a:off x="7428178" y="4519142"/>
            <a:ext cx="2357700" cy="475200"/>
          </a:xfrm>
          <a:prstGeom prst="rect">
            <a:avLst/>
          </a:prstGeom>
          <a:noFill/>
          <a:ln>
            <a:noFill/>
          </a:ln>
        </p:spPr>
        <p:txBody>
          <a:bodyPr spcFirstLastPara="1" wrap="square" lIns="0" tIns="45700" rIns="0" bIns="45700" anchor="b" anchorCtr="0">
            <a:normAutofit/>
          </a:bodyPr>
          <a:lstStyle/>
          <a:p>
            <a:pPr marL="0" lvl="0" indent="0" algn="ctr" rtl="0">
              <a:lnSpc>
                <a:spcPct val="90000"/>
              </a:lnSpc>
              <a:spcBef>
                <a:spcPts val="0"/>
              </a:spcBef>
              <a:spcAft>
                <a:spcPts val="0"/>
              </a:spcAft>
              <a:buSzPts val="1600"/>
              <a:buNone/>
            </a:pPr>
            <a:r>
              <a:rPr lang="en-US" sz="1900" b="1"/>
              <a:t>NIKET DALAL​​</a:t>
            </a:r>
            <a:endParaRPr sz="1900" b="1"/>
          </a:p>
        </p:txBody>
      </p:sp>
      <p:sp>
        <p:nvSpPr>
          <p:cNvPr id="199" name="Google Shape;199;p2"/>
          <p:cNvSpPr txBox="1">
            <a:spLocks noGrp="1"/>
          </p:cNvSpPr>
          <p:nvPr>
            <p:ph type="body" idx="5"/>
          </p:nvPr>
        </p:nvSpPr>
        <p:spPr>
          <a:xfrm>
            <a:off x="1732272" y="4519142"/>
            <a:ext cx="2357700" cy="475200"/>
          </a:xfrm>
          <a:prstGeom prst="rect">
            <a:avLst/>
          </a:prstGeom>
          <a:noFill/>
          <a:ln>
            <a:noFill/>
          </a:ln>
        </p:spPr>
        <p:txBody>
          <a:bodyPr spcFirstLastPara="1" wrap="square" lIns="0" tIns="45700" rIns="0" bIns="45700" anchor="b" anchorCtr="0">
            <a:normAutofit/>
          </a:bodyPr>
          <a:lstStyle/>
          <a:p>
            <a:pPr marL="0" lvl="0" indent="0" algn="ctr" rtl="0">
              <a:lnSpc>
                <a:spcPct val="90000"/>
              </a:lnSpc>
              <a:spcBef>
                <a:spcPts val="0"/>
              </a:spcBef>
              <a:spcAft>
                <a:spcPts val="0"/>
              </a:spcAft>
              <a:buSzPts val="1600"/>
              <a:buNone/>
            </a:pPr>
            <a:r>
              <a:rPr lang="en-US" sz="1900" b="1"/>
              <a:t>GARIMA CHOUHAN ​​</a:t>
            </a:r>
            <a:endParaRPr sz="1900" b="1"/>
          </a:p>
        </p:txBody>
      </p:sp>
      <p:sp>
        <p:nvSpPr>
          <p:cNvPr id="200" name="Google Shape;200;p2"/>
          <p:cNvSpPr txBox="1">
            <a:spLocks noGrp="1"/>
          </p:cNvSpPr>
          <p:nvPr>
            <p:ph type="body" idx="8"/>
          </p:nvPr>
        </p:nvSpPr>
        <p:spPr>
          <a:xfrm>
            <a:off x="4580231" y="4519161"/>
            <a:ext cx="2357700" cy="475200"/>
          </a:xfrm>
          <a:prstGeom prst="rect">
            <a:avLst/>
          </a:prstGeom>
          <a:noFill/>
          <a:ln>
            <a:noFill/>
          </a:ln>
        </p:spPr>
        <p:txBody>
          <a:bodyPr spcFirstLastPara="1" wrap="square" lIns="0" tIns="45700" rIns="0" bIns="45700" anchor="b" anchorCtr="0">
            <a:normAutofit/>
          </a:bodyPr>
          <a:lstStyle/>
          <a:p>
            <a:pPr marL="0" lvl="0" indent="0" algn="ctr" rtl="0">
              <a:lnSpc>
                <a:spcPct val="90000"/>
              </a:lnSpc>
              <a:spcBef>
                <a:spcPts val="0"/>
              </a:spcBef>
              <a:spcAft>
                <a:spcPts val="0"/>
              </a:spcAft>
              <a:buSzPts val="1600"/>
              <a:buNone/>
            </a:pPr>
            <a:r>
              <a:rPr lang="en-US" sz="1900" b="1"/>
              <a:t>GISHA GOPAL</a:t>
            </a:r>
            <a:endParaRPr sz="1900" b="1"/>
          </a:p>
        </p:txBody>
      </p:sp>
      <p:sp>
        <p:nvSpPr>
          <p:cNvPr id="201" name="Google Shape;201;p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pic>
        <p:nvPicPr>
          <p:cNvPr id="202" name="Google Shape;202;p2" descr="A picture containing person, person, necktie, suit&#10;&#10;Description automatically generated"/>
          <p:cNvPicPr preferRelativeResize="0"/>
          <p:nvPr/>
        </p:nvPicPr>
        <p:blipFill rotWithShape="1">
          <a:blip r:embed="rId3">
            <a:alphaModFix/>
          </a:blip>
          <a:srcRect/>
          <a:stretch/>
        </p:blipFill>
        <p:spPr>
          <a:xfrm>
            <a:off x="7695288" y="2207688"/>
            <a:ext cx="1823465" cy="1847750"/>
          </a:xfrm>
          <a:prstGeom prst="rect">
            <a:avLst/>
          </a:prstGeom>
          <a:noFill/>
          <a:ln>
            <a:noFill/>
          </a:ln>
        </p:spPr>
      </p:pic>
      <p:pic>
        <p:nvPicPr>
          <p:cNvPr id="203" name="Google Shape;203;p2"/>
          <p:cNvPicPr preferRelativeResize="0"/>
          <p:nvPr/>
        </p:nvPicPr>
        <p:blipFill>
          <a:blip r:embed="rId4">
            <a:alphaModFix/>
          </a:blip>
          <a:stretch>
            <a:fillRect/>
          </a:stretch>
        </p:blipFill>
        <p:spPr>
          <a:xfrm>
            <a:off x="2163275" y="2154387"/>
            <a:ext cx="1513475" cy="1954377"/>
          </a:xfrm>
          <a:prstGeom prst="rect">
            <a:avLst/>
          </a:prstGeom>
          <a:noFill/>
          <a:ln>
            <a:noFill/>
          </a:ln>
        </p:spPr>
      </p:pic>
      <p:pic>
        <p:nvPicPr>
          <p:cNvPr id="204" name="Google Shape;204;p2"/>
          <p:cNvPicPr preferRelativeResize="0"/>
          <p:nvPr/>
        </p:nvPicPr>
        <p:blipFill rotWithShape="1">
          <a:blip r:embed="rId5">
            <a:alphaModFix/>
          </a:blip>
          <a:srcRect t="4896" r="9909" b="3912"/>
          <a:stretch/>
        </p:blipFill>
        <p:spPr>
          <a:xfrm>
            <a:off x="5150550" y="2207699"/>
            <a:ext cx="1217049" cy="18477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10539f7a793_1_127"/>
          <p:cNvSpPr txBox="1">
            <a:spLocks noGrp="1"/>
          </p:cNvSpPr>
          <p:nvPr>
            <p:ph type="title"/>
          </p:nvPr>
        </p:nvSpPr>
        <p:spPr>
          <a:xfrm>
            <a:off x="838200" y="649956"/>
            <a:ext cx="10515600" cy="726000"/>
          </a:xfrm>
          <a:prstGeom prst="rect">
            <a:avLst/>
          </a:prstGeom>
          <a:noFill/>
          <a:ln>
            <a:noFill/>
          </a:ln>
        </p:spPr>
        <p:txBody>
          <a:bodyPr spcFirstLastPara="1" wrap="square" lIns="91425" tIns="45700" rIns="91425" bIns="45700" anchor="ctr" anchorCtr="0">
            <a:normAutofit/>
          </a:bodyPr>
          <a:lstStyle/>
          <a:p>
            <a:pPr marL="0" lvl="0" indent="0" algn="r" rtl="0">
              <a:lnSpc>
                <a:spcPct val="85000"/>
              </a:lnSpc>
              <a:spcBef>
                <a:spcPts val="0"/>
              </a:spcBef>
              <a:spcAft>
                <a:spcPts val="0"/>
              </a:spcAft>
              <a:buClr>
                <a:schemeClr val="accent4"/>
              </a:buClr>
              <a:buSzPts val="3200"/>
              <a:buFont typeface="Calibri"/>
              <a:buNone/>
            </a:pPr>
            <a:r>
              <a:rPr lang="en-US"/>
              <a:t>RANDOM WALK FORECASTING</a:t>
            </a:r>
            <a:endParaRPr/>
          </a:p>
        </p:txBody>
      </p:sp>
      <p:sp>
        <p:nvSpPr>
          <p:cNvPr id="367" name="Google Shape;367;g10539f7a793_1_127"/>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pic>
        <p:nvPicPr>
          <p:cNvPr id="369" name="Google Shape;369;g10539f7a793_1_127"/>
          <p:cNvPicPr preferRelativeResize="0"/>
          <p:nvPr/>
        </p:nvPicPr>
        <p:blipFill>
          <a:blip r:embed="rId3">
            <a:alphaModFix/>
          </a:blip>
          <a:stretch>
            <a:fillRect/>
          </a:stretch>
        </p:blipFill>
        <p:spPr>
          <a:xfrm>
            <a:off x="302650" y="2140050"/>
            <a:ext cx="5314950" cy="3152775"/>
          </a:xfrm>
          <a:prstGeom prst="rect">
            <a:avLst/>
          </a:prstGeom>
          <a:noFill/>
          <a:ln>
            <a:noFill/>
          </a:ln>
        </p:spPr>
      </p:pic>
      <p:sp>
        <p:nvSpPr>
          <p:cNvPr id="7" name="Google Shape;310;g10539f7a793_1_83">
            <a:extLst>
              <a:ext uri="{FF2B5EF4-FFF2-40B4-BE49-F238E27FC236}">
                <a16:creationId xmlns:a16="http://schemas.microsoft.com/office/drawing/2014/main" id="{6A59C819-7F86-4746-8FEE-666D5698EA8C}"/>
              </a:ext>
            </a:extLst>
          </p:cNvPr>
          <p:cNvSpPr txBox="1">
            <a:spLocks/>
          </p:cNvSpPr>
          <p:nvPr/>
        </p:nvSpPr>
        <p:spPr>
          <a:xfrm>
            <a:off x="5708650" y="1722110"/>
            <a:ext cx="6018078" cy="1015606"/>
          </a:xfrm>
          <a:prstGeom prst="rect">
            <a:avLst/>
          </a:prstGeom>
          <a:noFill/>
          <a:ln>
            <a:noFill/>
          </a:ln>
        </p:spPr>
        <p:txBody>
          <a:bodyPr spcFirstLastPara="1" wrap="square" lIns="0" tIns="45700" rIns="0" bIns="45700" anchor="t" anchorCtr="0">
            <a:normAutofit lnSpcReduction="10000"/>
          </a:bodyPr>
          <a:lstStyle>
            <a:defPPr marR="0" lvl="0" algn="l" rtl="0">
              <a:lnSpc>
                <a:spcPct val="100000"/>
              </a:lnSpc>
              <a:spcBef>
                <a:spcPts val="0"/>
              </a:spcBef>
              <a:spcAft>
                <a:spcPts val="0"/>
              </a:spcAft>
            </a:defPPr>
            <a:lvl1pPr marL="457200" marR="0" lvl="0" indent="-228600" algn="l" rtl="0">
              <a:lnSpc>
                <a:spcPct val="90000"/>
              </a:lnSpc>
              <a:spcBef>
                <a:spcPts val="1200"/>
              </a:spcBef>
              <a:spcAft>
                <a:spcPts val="0"/>
              </a:spcAft>
              <a:buClr>
                <a:schemeClr val="accent1"/>
              </a:buClr>
              <a:buSzPts val="2000"/>
              <a:buFont typeface="Calibri"/>
              <a:buNone/>
              <a:defRPr sz="2000" b="0" i="0" u="none" strike="noStrike" cap="none">
                <a:solidFill>
                  <a:schemeClr val="accent5"/>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6pPr>
            <a:lvl7pPr marL="3200400" marR="0" lvl="6"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7pPr>
            <a:lvl8pPr marL="3657600" marR="0" lvl="7"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8pPr>
            <a:lvl9pPr marL="4114800" marR="0" lvl="8" indent="-342900" algn="l" rtl="0">
              <a:lnSpc>
                <a:spcPct val="90000"/>
              </a:lnSpc>
              <a:spcBef>
                <a:spcPts val="400"/>
              </a:spcBef>
              <a:spcAft>
                <a:spcPts val="40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9pPr>
          </a:lstStyle>
          <a:p>
            <a:pPr marL="0" indent="0">
              <a:lnSpc>
                <a:spcPct val="100000"/>
              </a:lnSpc>
              <a:spcBef>
                <a:spcPts val="0"/>
              </a:spcBef>
            </a:pPr>
            <a:endParaRPr lang="en-US" sz="1600" dirty="0">
              <a:solidFill>
                <a:srgbClr val="1F394D"/>
              </a:solidFill>
            </a:endParaRPr>
          </a:p>
          <a:p>
            <a:pPr indent="0">
              <a:lnSpc>
                <a:spcPct val="100000"/>
              </a:lnSpc>
              <a:spcBef>
                <a:spcPts val="0"/>
              </a:spcBef>
            </a:pPr>
            <a:endParaRPr lang="en-US" sz="1600" dirty="0">
              <a:solidFill>
                <a:srgbClr val="1F394D"/>
              </a:solidFill>
            </a:endParaRPr>
          </a:p>
          <a:p>
            <a:pPr indent="0">
              <a:lnSpc>
                <a:spcPct val="100000"/>
              </a:lnSpc>
              <a:spcBef>
                <a:spcPts val="0"/>
              </a:spcBef>
            </a:pPr>
            <a:endParaRPr lang="en-US" sz="1600" dirty="0">
              <a:solidFill>
                <a:srgbClr val="1F394D"/>
              </a:solidFill>
            </a:endParaRPr>
          </a:p>
          <a:p>
            <a:pPr marL="285750" indent="-285750">
              <a:lnSpc>
                <a:spcPct val="100000"/>
              </a:lnSpc>
              <a:spcBef>
                <a:spcPts val="0"/>
              </a:spcBef>
              <a:buSzPts val="1600"/>
              <a:buFont typeface="Noto Sans Symbols"/>
              <a:buChar char="▪"/>
            </a:pPr>
            <a:r>
              <a:rPr lang="en-US" sz="1600" dirty="0">
                <a:solidFill>
                  <a:srgbClr val="1F394D"/>
                </a:solidFill>
              </a:rPr>
              <a:t>ACCURACY VALUES</a:t>
            </a:r>
            <a:endParaRPr lang="en-US" dirty="0"/>
          </a:p>
        </p:txBody>
      </p:sp>
      <p:graphicFrame>
        <p:nvGraphicFramePr>
          <p:cNvPr id="8" name="Table 2">
            <a:extLst>
              <a:ext uri="{FF2B5EF4-FFF2-40B4-BE49-F238E27FC236}">
                <a16:creationId xmlns:a16="http://schemas.microsoft.com/office/drawing/2014/main" id="{86C26BDC-3971-4056-94DB-E96F4ECB53A6}"/>
              </a:ext>
            </a:extLst>
          </p:cNvPr>
          <p:cNvGraphicFramePr>
            <a:graphicFrameLocks noGrp="1"/>
          </p:cNvGraphicFramePr>
          <p:nvPr>
            <p:extLst>
              <p:ext uri="{D42A27DB-BD31-4B8C-83A1-F6EECF244321}">
                <p14:modId xmlns:p14="http://schemas.microsoft.com/office/powerpoint/2010/main" val="3810805615"/>
              </p:ext>
            </p:extLst>
          </p:nvPr>
        </p:nvGraphicFramePr>
        <p:xfrm>
          <a:off x="5707128" y="2866150"/>
          <a:ext cx="6008422" cy="741680"/>
        </p:xfrm>
        <a:graphic>
          <a:graphicData uri="http://schemas.openxmlformats.org/drawingml/2006/table">
            <a:tbl>
              <a:tblPr firstRow="1" bandRow="1">
                <a:tableStyleId>{8B44A43D-33B9-49A4-8D0A-DC57BA4B51DE}</a:tableStyleId>
              </a:tblPr>
              <a:tblGrid>
                <a:gridCol w="858346">
                  <a:extLst>
                    <a:ext uri="{9D8B030D-6E8A-4147-A177-3AD203B41FA5}">
                      <a16:colId xmlns:a16="http://schemas.microsoft.com/office/drawing/2014/main" val="1390406755"/>
                    </a:ext>
                  </a:extLst>
                </a:gridCol>
                <a:gridCol w="858346">
                  <a:extLst>
                    <a:ext uri="{9D8B030D-6E8A-4147-A177-3AD203B41FA5}">
                      <a16:colId xmlns:a16="http://schemas.microsoft.com/office/drawing/2014/main" val="2600529606"/>
                    </a:ext>
                  </a:extLst>
                </a:gridCol>
                <a:gridCol w="858346">
                  <a:extLst>
                    <a:ext uri="{9D8B030D-6E8A-4147-A177-3AD203B41FA5}">
                      <a16:colId xmlns:a16="http://schemas.microsoft.com/office/drawing/2014/main" val="3101573395"/>
                    </a:ext>
                  </a:extLst>
                </a:gridCol>
                <a:gridCol w="858346">
                  <a:extLst>
                    <a:ext uri="{9D8B030D-6E8A-4147-A177-3AD203B41FA5}">
                      <a16:colId xmlns:a16="http://schemas.microsoft.com/office/drawing/2014/main" val="857191299"/>
                    </a:ext>
                  </a:extLst>
                </a:gridCol>
                <a:gridCol w="858346">
                  <a:extLst>
                    <a:ext uri="{9D8B030D-6E8A-4147-A177-3AD203B41FA5}">
                      <a16:colId xmlns:a16="http://schemas.microsoft.com/office/drawing/2014/main" val="3552239181"/>
                    </a:ext>
                  </a:extLst>
                </a:gridCol>
                <a:gridCol w="858346">
                  <a:extLst>
                    <a:ext uri="{9D8B030D-6E8A-4147-A177-3AD203B41FA5}">
                      <a16:colId xmlns:a16="http://schemas.microsoft.com/office/drawing/2014/main" val="2806216125"/>
                    </a:ext>
                  </a:extLst>
                </a:gridCol>
                <a:gridCol w="858346">
                  <a:extLst>
                    <a:ext uri="{9D8B030D-6E8A-4147-A177-3AD203B41FA5}">
                      <a16:colId xmlns:a16="http://schemas.microsoft.com/office/drawing/2014/main" val="2752572631"/>
                    </a:ext>
                  </a:extLst>
                </a:gridCol>
              </a:tblGrid>
              <a:tr h="370840">
                <a:tc>
                  <a:txBody>
                    <a:bodyPr/>
                    <a:lstStyle/>
                    <a:p>
                      <a:pPr algn="ctr"/>
                      <a:r>
                        <a:rPr lang="en-US" sz="1300" b="1" dirty="0"/>
                        <a:t>ME</a:t>
                      </a:r>
                    </a:p>
                  </a:txBody>
                  <a:tcPr anchor="ctr"/>
                </a:tc>
                <a:tc>
                  <a:txBody>
                    <a:bodyPr/>
                    <a:lstStyle/>
                    <a:p>
                      <a:pPr algn="ctr"/>
                      <a:r>
                        <a:rPr lang="en-US" sz="1300" b="1" dirty="0"/>
                        <a:t>RMSE</a:t>
                      </a:r>
                    </a:p>
                  </a:txBody>
                  <a:tcPr anchor="ctr"/>
                </a:tc>
                <a:tc>
                  <a:txBody>
                    <a:bodyPr/>
                    <a:lstStyle/>
                    <a:p>
                      <a:pPr algn="ctr"/>
                      <a:r>
                        <a:rPr lang="en-US" sz="1300" b="1" dirty="0"/>
                        <a:t>MAE</a:t>
                      </a:r>
                    </a:p>
                  </a:txBody>
                  <a:tcPr anchor="ctr"/>
                </a:tc>
                <a:tc>
                  <a:txBody>
                    <a:bodyPr/>
                    <a:lstStyle/>
                    <a:p>
                      <a:pPr algn="ctr"/>
                      <a:r>
                        <a:rPr lang="en-US" sz="1300" b="1" dirty="0"/>
                        <a:t>MPE</a:t>
                      </a:r>
                    </a:p>
                  </a:txBody>
                  <a:tcPr anchor="ctr"/>
                </a:tc>
                <a:tc>
                  <a:txBody>
                    <a:bodyPr/>
                    <a:lstStyle/>
                    <a:p>
                      <a:pPr algn="ctr"/>
                      <a:r>
                        <a:rPr lang="en-US" sz="1300" b="1" dirty="0"/>
                        <a:t>MAPE</a:t>
                      </a:r>
                    </a:p>
                  </a:txBody>
                  <a:tcPr anchor="ctr"/>
                </a:tc>
                <a:tc>
                  <a:txBody>
                    <a:bodyPr/>
                    <a:lstStyle/>
                    <a:p>
                      <a:pPr algn="ctr"/>
                      <a:r>
                        <a:rPr lang="en-US" sz="1300" b="1" dirty="0"/>
                        <a:t>MASE</a:t>
                      </a:r>
                    </a:p>
                  </a:txBody>
                  <a:tcPr anchor="ctr"/>
                </a:tc>
                <a:tc>
                  <a:txBody>
                    <a:bodyPr/>
                    <a:lstStyle/>
                    <a:p>
                      <a:pPr algn="ctr"/>
                      <a:r>
                        <a:rPr lang="en-US" sz="1300" b="1" dirty="0"/>
                        <a:t>ACF1</a:t>
                      </a:r>
                    </a:p>
                  </a:txBody>
                  <a:tcPr anchor="ctr"/>
                </a:tc>
                <a:extLst>
                  <a:ext uri="{0D108BD9-81ED-4DB2-BD59-A6C34878D82A}">
                    <a16:rowId xmlns:a16="http://schemas.microsoft.com/office/drawing/2014/main" val="3556015944"/>
                  </a:ext>
                </a:extLst>
              </a:tr>
              <a:tr h="370840">
                <a:tc>
                  <a:txBody>
                    <a:bodyPr/>
                    <a:lstStyle/>
                    <a:p>
                      <a:r>
                        <a:rPr lang="en-US" sz="1100" dirty="0">
                          <a:solidFill>
                            <a:srgbClr val="002060"/>
                          </a:solidFill>
                        </a:rPr>
                        <a:t>134.2656</a:t>
                      </a:r>
                    </a:p>
                  </a:txBody>
                  <a:tcPr/>
                </a:tc>
                <a:tc>
                  <a:txBody>
                    <a:bodyPr/>
                    <a:lstStyle/>
                    <a:p>
                      <a:r>
                        <a:rPr lang="en-US" sz="1100" dirty="0">
                          <a:solidFill>
                            <a:srgbClr val="002060"/>
                          </a:solidFill>
                        </a:rPr>
                        <a:t>1992.589</a:t>
                      </a:r>
                    </a:p>
                  </a:txBody>
                  <a:tcPr/>
                </a:tc>
                <a:tc>
                  <a:txBody>
                    <a:bodyPr/>
                    <a:lstStyle/>
                    <a:p>
                      <a:r>
                        <a:rPr lang="en-US" sz="1100" dirty="0">
                          <a:solidFill>
                            <a:srgbClr val="002060"/>
                          </a:solidFill>
                        </a:rPr>
                        <a:t>1399.453</a:t>
                      </a:r>
                    </a:p>
                  </a:txBody>
                  <a:tcPr/>
                </a:tc>
                <a:tc>
                  <a:txBody>
                    <a:bodyPr/>
                    <a:lstStyle/>
                    <a:p>
                      <a:r>
                        <a:rPr lang="en-US" sz="1100" dirty="0">
                          <a:solidFill>
                            <a:srgbClr val="002060"/>
                          </a:solidFill>
                        </a:rPr>
                        <a:t>-4.691763</a:t>
                      </a:r>
                    </a:p>
                  </a:txBody>
                  <a:tcPr/>
                </a:tc>
                <a:tc>
                  <a:txBody>
                    <a:bodyPr/>
                    <a:lstStyle/>
                    <a:p>
                      <a:r>
                        <a:rPr lang="en-US" sz="1100" dirty="0">
                          <a:solidFill>
                            <a:srgbClr val="002060"/>
                          </a:solidFill>
                        </a:rPr>
                        <a:t>27.14672</a:t>
                      </a:r>
                    </a:p>
                  </a:txBody>
                  <a:tcPr/>
                </a:tc>
                <a:tc>
                  <a:txBody>
                    <a:bodyPr/>
                    <a:lstStyle/>
                    <a:p>
                      <a:r>
                        <a:rPr lang="en-US" sz="1100" dirty="0">
                          <a:solidFill>
                            <a:srgbClr val="002060"/>
                          </a:solidFill>
                        </a:rPr>
                        <a:t>1.322499</a:t>
                      </a:r>
                    </a:p>
                  </a:txBody>
                  <a:tcPr/>
                </a:tc>
                <a:tc>
                  <a:txBody>
                    <a:bodyPr/>
                    <a:lstStyle/>
                    <a:p>
                      <a:r>
                        <a:rPr lang="en-US" sz="1100" dirty="0">
                          <a:solidFill>
                            <a:srgbClr val="002060"/>
                          </a:solidFill>
                        </a:rPr>
                        <a:t>0.2720531</a:t>
                      </a:r>
                    </a:p>
                  </a:txBody>
                  <a:tcPr/>
                </a:tc>
                <a:extLst>
                  <a:ext uri="{0D108BD9-81ED-4DB2-BD59-A6C34878D82A}">
                    <a16:rowId xmlns:a16="http://schemas.microsoft.com/office/drawing/2014/main" val="603236599"/>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10539f7a793_1_231"/>
          <p:cNvSpPr txBox="1">
            <a:spLocks noGrp="1"/>
          </p:cNvSpPr>
          <p:nvPr>
            <p:ph type="title"/>
          </p:nvPr>
        </p:nvSpPr>
        <p:spPr>
          <a:xfrm>
            <a:off x="838200" y="649956"/>
            <a:ext cx="10515600" cy="726000"/>
          </a:xfrm>
          <a:prstGeom prst="rect">
            <a:avLst/>
          </a:prstGeom>
          <a:noFill/>
          <a:ln>
            <a:noFill/>
          </a:ln>
        </p:spPr>
        <p:txBody>
          <a:bodyPr spcFirstLastPara="1" wrap="square" lIns="91425" tIns="45700" rIns="91425" bIns="45700" anchor="ctr" anchorCtr="0">
            <a:normAutofit/>
          </a:bodyPr>
          <a:lstStyle/>
          <a:p>
            <a:pPr marL="0" lvl="0" indent="0" algn="r" rtl="0">
              <a:lnSpc>
                <a:spcPct val="85000"/>
              </a:lnSpc>
              <a:spcBef>
                <a:spcPts val="0"/>
              </a:spcBef>
              <a:spcAft>
                <a:spcPts val="0"/>
              </a:spcAft>
              <a:buClr>
                <a:schemeClr val="accent4"/>
              </a:buClr>
              <a:buSzPts val="3200"/>
              <a:buFont typeface="Calibri"/>
              <a:buNone/>
            </a:pPr>
            <a:r>
              <a:rPr lang="en-US" dirty="0"/>
              <a:t>RANDOM WALK FORECASTING</a:t>
            </a:r>
            <a:endParaRPr dirty="0"/>
          </a:p>
        </p:txBody>
      </p:sp>
      <p:sp>
        <p:nvSpPr>
          <p:cNvPr id="375" name="Google Shape;375;g10539f7a793_1_231"/>
          <p:cNvSpPr txBox="1">
            <a:spLocks noGrp="1"/>
          </p:cNvSpPr>
          <p:nvPr>
            <p:ph type="body" idx="1"/>
          </p:nvPr>
        </p:nvSpPr>
        <p:spPr>
          <a:xfrm>
            <a:off x="1277759" y="2063838"/>
            <a:ext cx="9934800" cy="402540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400"/>
              </a:spcBef>
              <a:spcAft>
                <a:spcPts val="0"/>
              </a:spcAft>
              <a:buNone/>
            </a:pPr>
            <a:endParaRPr/>
          </a:p>
          <a:p>
            <a:pPr marL="342900" lvl="0" indent="-215900" algn="l" rtl="0">
              <a:lnSpc>
                <a:spcPct val="90000"/>
              </a:lnSpc>
              <a:spcBef>
                <a:spcPts val="1400"/>
              </a:spcBef>
              <a:spcAft>
                <a:spcPts val="0"/>
              </a:spcAft>
              <a:buSzPts val="2000"/>
              <a:buFont typeface="Noto Sans Symbols"/>
              <a:buNone/>
            </a:pPr>
            <a:endParaRPr/>
          </a:p>
        </p:txBody>
      </p:sp>
      <p:sp>
        <p:nvSpPr>
          <p:cNvPr id="376" name="Google Shape;376;g10539f7a793_1_231"/>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pic>
        <p:nvPicPr>
          <p:cNvPr id="377" name="Google Shape;377;g10539f7a793_1_231"/>
          <p:cNvPicPr preferRelativeResize="0"/>
          <p:nvPr/>
        </p:nvPicPr>
        <p:blipFill>
          <a:blip r:embed="rId3">
            <a:alphaModFix/>
          </a:blip>
          <a:stretch>
            <a:fillRect/>
          </a:stretch>
        </p:blipFill>
        <p:spPr>
          <a:xfrm>
            <a:off x="6351950" y="2409863"/>
            <a:ext cx="5314950" cy="3152775"/>
          </a:xfrm>
          <a:prstGeom prst="rect">
            <a:avLst/>
          </a:prstGeom>
          <a:noFill/>
          <a:ln>
            <a:noFill/>
          </a:ln>
        </p:spPr>
      </p:pic>
      <p:pic>
        <p:nvPicPr>
          <p:cNvPr id="378" name="Google Shape;378;g10539f7a793_1_231"/>
          <p:cNvPicPr preferRelativeResize="0"/>
          <p:nvPr/>
        </p:nvPicPr>
        <p:blipFill>
          <a:blip r:embed="rId4">
            <a:alphaModFix/>
          </a:blip>
          <a:stretch>
            <a:fillRect/>
          </a:stretch>
        </p:blipFill>
        <p:spPr>
          <a:xfrm>
            <a:off x="757775" y="2306988"/>
            <a:ext cx="5314950" cy="3152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10539f7a793_1_225"/>
          <p:cNvSpPr txBox="1">
            <a:spLocks noGrp="1"/>
          </p:cNvSpPr>
          <p:nvPr>
            <p:ph type="title"/>
          </p:nvPr>
        </p:nvSpPr>
        <p:spPr>
          <a:xfrm>
            <a:off x="838200" y="649956"/>
            <a:ext cx="10515600" cy="726000"/>
          </a:xfrm>
          <a:prstGeom prst="rect">
            <a:avLst/>
          </a:prstGeom>
          <a:noFill/>
          <a:ln>
            <a:noFill/>
          </a:ln>
        </p:spPr>
        <p:txBody>
          <a:bodyPr spcFirstLastPara="1" wrap="square" lIns="91425" tIns="45700" rIns="91425" bIns="45700" anchor="ctr" anchorCtr="0">
            <a:normAutofit/>
          </a:bodyPr>
          <a:lstStyle/>
          <a:p>
            <a:pPr marL="0" lvl="0" indent="0" algn="r" rtl="0">
              <a:lnSpc>
                <a:spcPct val="85000"/>
              </a:lnSpc>
              <a:spcBef>
                <a:spcPts val="0"/>
              </a:spcBef>
              <a:spcAft>
                <a:spcPts val="0"/>
              </a:spcAft>
              <a:buClr>
                <a:schemeClr val="accent4"/>
              </a:buClr>
              <a:buSzPts val="3200"/>
              <a:buFont typeface="Calibri"/>
              <a:buNone/>
            </a:pPr>
            <a:r>
              <a:rPr lang="en-US" dirty="0"/>
              <a:t>HISTORICAL SIMPLE MOVING AVERAGES</a:t>
            </a:r>
            <a:endParaRPr dirty="0"/>
          </a:p>
        </p:txBody>
      </p:sp>
      <p:sp>
        <p:nvSpPr>
          <p:cNvPr id="384" name="Google Shape;384;g10539f7a793_1_225"/>
          <p:cNvSpPr txBox="1">
            <a:spLocks noGrp="1"/>
          </p:cNvSpPr>
          <p:nvPr>
            <p:ph type="body" idx="1"/>
          </p:nvPr>
        </p:nvSpPr>
        <p:spPr>
          <a:xfrm>
            <a:off x="1277759" y="2063838"/>
            <a:ext cx="9934800" cy="402540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400"/>
              </a:spcBef>
              <a:spcAft>
                <a:spcPts val="0"/>
              </a:spcAft>
              <a:buNone/>
            </a:pPr>
            <a:endParaRPr dirty="0"/>
          </a:p>
          <a:p>
            <a:pPr marL="342900" lvl="0" indent="-215900" algn="l" rtl="0">
              <a:lnSpc>
                <a:spcPct val="90000"/>
              </a:lnSpc>
              <a:spcBef>
                <a:spcPts val="1400"/>
              </a:spcBef>
              <a:spcAft>
                <a:spcPts val="0"/>
              </a:spcAft>
              <a:buSzPts val="2000"/>
              <a:buFont typeface="Noto Sans Symbols"/>
              <a:buNone/>
            </a:pPr>
            <a:endParaRPr dirty="0"/>
          </a:p>
        </p:txBody>
      </p:sp>
      <p:sp>
        <p:nvSpPr>
          <p:cNvPr id="385" name="Google Shape;385;g10539f7a793_1_225"/>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386" name="Google Shape;386;g10539f7a793_1_225"/>
          <p:cNvSpPr txBox="1"/>
          <p:nvPr/>
        </p:nvSpPr>
        <p:spPr>
          <a:xfrm>
            <a:off x="3504300" y="5709375"/>
            <a:ext cx="61740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a:solidFill>
                  <a:srgbClr val="FF0000"/>
                </a:solidFill>
              </a:rPr>
              <a:t>Red</a:t>
            </a:r>
            <a:r>
              <a:rPr lang="en-US" dirty="0"/>
              <a:t> </a:t>
            </a:r>
            <a:r>
              <a:rPr lang="en-US" sz="1600" dirty="0">
                <a:solidFill>
                  <a:srgbClr val="1F394D"/>
                </a:solidFill>
                <a:latin typeface="Calibri"/>
                <a:cs typeface="Calibri"/>
              </a:rPr>
              <a:t>3 order                      </a:t>
            </a:r>
            <a:r>
              <a:rPr lang="en-US" b="1" dirty="0">
                <a:solidFill>
                  <a:srgbClr val="0000FF"/>
                </a:solidFill>
              </a:rPr>
              <a:t>Blue</a:t>
            </a:r>
            <a:r>
              <a:rPr lang="en-US" dirty="0"/>
              <a:t> </a:t>
            </a:r>
            <a:r>
              <a:rPr lang="en-US" sz="1600" dirty="0">
                <a:solidFill>
                  <a:srgbClr val="1F394D"/>
                </a:solidFill>
                <a:latin typeface="Calibri"/>
                <a:cs typeface="Calibri"/>
              </a:rPr>
              <a:t>6 order                  </a:t>
            </a:r>
            <a:r>
              <a:rPr lang="en-US" b="1" dirty="0">
                <a:solidFill>
                  <a:srgbClr val="00FF00"/>
                </a:solidFill>
              </a:rPr>
              <a:t>Green</a:t>
            </a:r>
            <a:r>
              <a:rPr lang="en-US" dirty="0"/>
              <a:t> </a:t>
            </a:r>
            <a:r>
              <a:rPr lang="en-US" sz="1600" dirty="0">
                <a:solidFill>
                  <a:srgbClr val="1F394D"/>
                </a:solidFill>
                <a:latin typeface="Calibri"/>
                <a:cs typeface="Calibri"/>
              </a:rPr>
              <a:t>12 order</a:t>
            </a:r>
            <a:endParaRPr sz="1600" dirty="0">
              <a:solidFill>
                <a:srgbClr val="1F394D"/>
              </a:solidFill>
              <a:latin typeface="Calibri"/>
              <a:cs typeface="Calibri"/>
            </a:endParaRPr>
          </a:p>
        </p:txBody>
      </p:sp>
      <p:pic>
        <p:nvPicPr>
          <p:cNvPr id="387" name="Google Shape;387;g10539f7a793_1_225"/>
          <p:cNvPicPr preferRelativeResize="0"/>
          <p:nvPr/>
        </p:nvPicPr>
        <p:blipFill rotWithShape="1">
          <a:blip r:embed="rId3">
            <a:alphaModFix/>
          </a:blip>
          <a:srcRect t="7706"/>
          <a:stretch/>
        </p:blipFill>
        <p:spPr>
          <a:xfrm>
            <a:off x="2910750" y="2147749"/>
            <a:ext cx="6075800" cy="3004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10539f7a793_1_219"/>
          <p:cNvSpPr txBox="1">
            <a:spLocks noGrp="1"/>
          </p:cNvSpPr>
          <p:nvPr>
            <p:ph type="title"/>
          </p:nvPr>
        </p:nvSpPr>
        <p:spPr>
          <a:xfrm>
            <a:off x="838200" y="759942"/>
            <a:ext cx="10515600" cy="726000"/>
          </a:xfrm>
          <a:prstGeom prst="rect">
            <a:avLst/>
          </a:prstGeom>
          <a:noFill/>
          <a:ln>
            <a:noFill/>
          </a:ln>
        </p:spPr>
        <p:txBody>
          <a:bodyPr spcFirstLastPara="1" wrap="square" lIns="91425" tIns="45700" rIns="91425" bIns="45700" anchor="t" anchorCtr="0">
            <a:normAutofit/>
          </a:bodyPr>
          <a:lstStyle/>
          <a:p>
            <a:pPr marL="0" lvl="0" indent="0" algn="r" rtl="0">
              <a:spcBef>
                <a:spcPts val="0"/>
              </a:spcBef>
              <a:spcAft>
                <a:spcPts val="0"/>
              </a:spcAft>
              <a:buClr>
                <a:schemeClr val="accent4"/>
              </a:buClr>
              <a:buSzPct val="93506"/>
              <a:buFont typeface="Calibri"/>
              <a:buNone/>
            </a:pPr>
            <a:r>
              <a:rPr lang="en-US" dirty="0"/>
              <a:t>SIMPLE MOVING AVERAGES (ORDER 3)</a:t>
            </a:r>
            <a:endParaRPr dirty="0"/>
          </a:p>
          <a:p>
            <a:pPr marL="0" lvl="0" indent="0" algn="r" rtl="0">
              <a:lnSpc>
                <a:spcPct val="85000"/>
              </a:lnSpc>
              <a:spcBef>
                <a:spcPts val="0"/>
              </a:spcBef>
              <a:spcAft>
                <a:spcPts val="0"/>
              </a:spcAft>
              <a:buClr>
                <a:schemeClr val="accent4"/>
              </a:buClr>
              <a:buSzPct val="100000"/>
              <a:buFont typeface="Calibri"/>
              <a:buNone/>
            </a:pPr>
            <a:endParaRPr sz="2800" dirty="0"/>
          </a:p>
        </p:txBody>
      </p:sp>
      <p:sp>
        <p:nvSpPr>
          <p:cNvPr id="394" name="Google Shape;394;g10539f7a793_1_219"/>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396" name="Google Shape;396;g10539f7a793_1_219"/>
          <p:cNvPicPr preferRelativeResize="0"/>
          <p:nvPr/>
        </p:nvPicPr>
        <p:blipFill rotWithShape="1">
          <a:blip r:embed="rId3">
            <a:alphaModFix/>
          </a:blip>
          <a:srcRect t="3740" b="-3740"/>
          <a:stretch/>
        </p:blipFill>
        <p:spPr>
          <a:xfrm>
            <a:off x="165225" y="2247390"/>
            <a:ext cx="5568825" cy="3171825"/>
          </a:xfrm>
          <a:prstGeom prst="rect">
            <a:avLst/>
          </a:prstGeom>
          <a:noFill/>
          <a:ln>
            <a:noFill/>
          </a:ln>
        </p:spPr>
      </p:pic>
      <p:sp>
        <p:nvSpPr>
          <p:cNvPr id="7" name="Google Shape;310;g10539f7a793_1_83">
            <a:extLst>
              <a:ext uri="{FF2B5EF4-FFF2-40B4-BE49-F238E27FC236}">
                <a16:creationId xmlns:a16="http://schemas.microsoft.com/office/drawing/2014/main" id="{CDC0C16B-9225-424F-A7ED-B8B5F37B439E}"/>
              </a:ext>
            </a:extLst>
          </p:cNvPr>
          <p:cNvSpPr txBox="1">
            <a:spLocks/>
          </p:cNvSpPr>
          <p:nvPr/>
        </p:nvSpPr>
        <p:spPr>
          <a:xfrm>
            <a:off x="5792304" y="1739587"/>
            <a:ext cx="6006900" cy="1015606"/>
          </a:xfrm>
          <a:prstGeom prst="rect">
            <a:avLst/>
          </a:prstGeom>
          <a:noFill/>
          <a:ln>
            <a:noFill/>
          </a:ln>
        </p:spPr>
        <p:txBody>
          <a:bodyPr spcFirstLastPara="1" wrap="square" lIns="0" tIns="45700" rIns="0" bIns="45700" anchor="t" anchorCtr="0">
            <a:normAutofit lnSpcReduction="10000"/>
          </a:bodyPr>
          <a:lstStyle>
            <a:defPPr marR="0" lvl="0" algn="l" rtl="0">
              <a:lnSpc>
                <a:spcPct val="100000"/>
              </a:lnSpc>
              <a:spcBef>
                <a:spcPts val="0"/>
              </a:spcBef>
              <a:spcAft>
                <a:spcPts val="0"/>
              </a:spcAft>
            </a:defPPr>
            <a:lvl1pPr marL="457200" marR="0" lvl="0" indent="-228600" algn="l" rtl="0">
              <a:lnSpc>
                <a:spcPct val="90000"/>
              </a:lnSpc>
              <a:spcBef>
                <a:spcPts val="1200"/>
              </a:spcBef>
              <a:spcAft>
                <a:spcPts val="0"/>
              </a:spcAft>
              <a:buClr>
                <a:schemeClr val="accent1"/>
              </a:buClr>
              <a:buSzPts val="2000"/>
              <a:buFont typeface="Calibri"/>
              <a:buNone/>
              <a:defRPr sz="2000" b="0" i="0" u="none" strike="noStrike" cap="none">
                <a:solidFill>
                  <a:schemeClr val="accent5"/>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6pPr>
            <a:lvl7pPr marL="3200400" marR="0" lvl="6"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7pPr>
            <a:lvl8pPr marL="3657600" marR="0" lvl="7"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8pPr>
            <a:lvl9pPr marL="4114800" marR="0" lvl="8" indent="-342900" algn="l" rtl="0">
              <a:lnSpc>
                <a:spcPct val="90000"/>
              </a:lnSpc>
              <a:spcBef>
                <a:spcPts val="400"/>
              </a:spcBef>
              <a:spcAft>
                <a:spcPts val="40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9pPr>
          </a:lstStyle>
          <a:p>
            <a:pPr marL="0" indent="0">
              <a:lnSpc>
                <a:spcPct val="100000"/>
              </a:lnSpc>
              <a:spcBef>
                <a:spcPts val="0"/>
              </a:spcBef>
            </a:pPr>
            <a:endParaRPr lang="en-US" sz="1600" dirty="0">
              <a:solidFill>
                <a:srgbClr val="1F394D"/>
              </a:solidFill>
            </a:endParaRPr>
          </a:p>
          <a:p>
            <a:pPr indent="0">
              <a:lnSpc>
                <a:spcPct val="100000"/>
              </a:lnSpc>
              <a:spcBef>
                <a:spcPts val="0"/>
              </a:spcBef>
            </a:pPr>
            <a:endParaRPr lang="en-US" sz="1600" dirty="0">
              <a:solidFill>
                <a:srgbClr val="1F394D"/>
              </a:solidFill>
            </a:endParaRPr>
          </a:p>
          <a:p>
            <a:pPr indent="0">
              <a:lnSpc>
                <a:spcPct val="100000"/>
              </a:lnSpc>
              <a:spcBef>
                <a:spcPts val="0"/>
              </a:spcBef>
            </a:pPr>
            <a:endParaRPr lang="en-US" sz="1600" dirty="0">
              <a:solidFill>
                <a:srgbClr val="1F394D"/>
              </a:solidFill>
            </a:endParaRPr>
          </a:p>
          <a:p>
            <a:pPr marL="285750" indent="-285750">
              <a:lnSpc>
                <a:spcPct val="100000"/>
              </a:lnSpc>
              <a:spcBef>
                <a:spcPts val="0"/>
              </a:spcBef>
              <a:buSzPts val="1600"/>
              <a:buFont typeface="Noto Sans Symbols"/>
              <a:buChar char="▪"/>
            </a:pPr>
            <a:r>
              <a:rPr lang="en-US" sz="1600" dirty="0">
                <a:solidFill>
                  <a:srgbClr val="1F394D"/>
                </a:solidFill>
              </a:rPr>
              <a:t>ACCURACY VALUES</a:t>
            </a:r>
            <a:endParaRPr lang="en-US" dirty="0"/>
          </a:p>
        </p:txBody>
      </p:sp>
      <p:graphicFrame>
        <p:nvGraphicFramePr>
          <p:cNvPr id="8" name="Table 2">
            <a:extLst>
              <a:ext uri="{FF2B5EF4-FFF2-40B4-BE49-F238E27FC236}">
                <a16:creationId xmlns:a16="http://schemas.microsoft.com/office/drawing/2014/main" id="{40C7308B-1CBF-431B-B114-A01D89E37440}"/>
              </a:ext>
            </a:extLst>
          </p:cNvPr>
          <p:cNvGraphicFramePr>
            <a:graphicFrameLocks noGrp="1"/>
          </p:cNvGraphicFramePr>
          <p:nvPr>
            <p:extLst>
              <p:ext uri="{D42A27DB-BD31-4B8C-83A1-F6EECF244321}">
                <p14:modId xmlns:p14="http://schemas.microsoft.com/office/powerpoint/2010/main" val="1411258030"/>
              </p:ext>
            </p:extLst>
          </p:nvPr>
        </p:nvGraphicFramePr>
        <p:xfrm>
          <a:off x="5783528" y="2853668"/>
          <a:ext cx="6008422" cy="741680"/>
        </p:xfrm>
        <a:graphic>
          <a:graphicData uri="http://schemas.openxmlformats.org/drawingml/2006/table">
            <a:tbl>
              <a:tblPr firstRow="1" bandRow="1">
                <a:tableStyleId>{8B44A43D-33B9-49A4-8D0A-DC57BA4B51DE}</a:tableStyleId>
              </a:tblPr>
              <a:tblGrid>
                <a:gridCol w="858346">
                  <a:extLst>
                    <a:ext uri="{9D8B030D-6E8A-4147-A177-3AD203B41FA5}">
                      <a16:colId xmlns:a16="http://schemas.microsoft.com/office/drawing/2014/main" val="1390406755"/>
                    </a:ext>
                  </a:extLst>
                </a:gridCol>
                <a:gridCol w="858346">
                  <a:extLst>
                    <a:ext uri="{9D8B030D-6E8A-4147-A177-3AD203B41FA5}">
                      <a16:colId xmlns:a16="http://schemas.microsoft.com/office/drawing/2014/main" val="2600529606"/>
                    </a:ext>
                  </a:extLst>
                </a:gridCol>
                <a:gridCol w="858346">
                  <a:extLst>
                    <a:ext uri="{9D8B030D-6E8A-4147-A177-3AD203B41FA5}">
                      <a16:colId xmlns:a16="http://schemas.microsoft.com/office/drawing/2014/main" val="3101573395"/>
                    </a:ext>
                  </a:extLst>
                </a:gridCol>
                <a:gridCol w="858346">
                  <a:extLst>
                    <a:ext uri="{9D8B030D-6E8A-4147-A177-3AD203B41FA5}">
                      <a16:colId xmlns:a16="http://schemas.microsoft.com/office/drawing/2014/main" val="857191299"/>
                    </a:ext>
                  </a:extLst>
                </a:gridCol>
                <a:gridCol w="858346">
                  <a:extLst>
                    <a:ext uri="{9D8B030D-6E8A-4147-A177-3AD203B41FA5}">
                      <a16:colId xmlns:a16="http://schemas.microsoft.com/office/drawing/2014/main" val="3552239181"/>
                    </a:ext>
                  </a:extLst>
                </a:gridCol>
                <a:gridCol w="858346">
                  <a:extLst>
                    <a:ext uri="{9D8B030D-6E8A-4147-A177-3AD203B41FA5}">
                      <a16:colId xmlns:a16="http://schemas.microsoft.com/office/drawing/2014/main" val="2806216125"/>
                    </a:ext>
                  </a:extLst>
                </a:gridCol>
                <a:gridCol w="858346">
                  <a:extLst>
                    <a:ext uri="{9D8B030D-6E8A-4147-A177-3AD203B41FA5}">
                      <a16:colId xmlns:a16="http://schemas.microsoft.com/office/drawing/2014/main" val="2752572631"/>
                    </a:ext>
                  </a:extLst>
                </a:gridCol>
              </a:tblGrid>
              <a:tr h="370840">
                <a:tc>
                  <a:txBody>
                    <a:bodyPr/>
                    <a:lstStyle/>
                    <a:p>
                      <a:pPr algn="ctr"/>
                      <a:r>
                        <a:rPr lang="en-US" sz="1300" b="1" dirty="0"/>
                        <a:t>ME</a:t>
                      </a:r>
                    </a:p>
                  </a:txBody>
                  <a:tcPr anchor="ctr"/>
                </a:tc>
                <a:tc>
                  <a:txBody>
                    <a:bodyPr/>
                    <a:lstStyle/>
                    <a:p>
                      <a:pPr algn="ctr"/>
                      <a:r>
                        <a:rPr lang="en-US" sz="1300" b="1" dirty="0"/>
                        <a:t>RMSE</a:t>
                      </a:r>
                    </a:p>
                  </a:txBody>
                  <a:tcPr anchor="ctr"/>
                </a:tc>
                <a:tc>
                  <a:txBody>
                    <a:bodyPr/>
                    <a:lstStyle/>
                    <a:p>
                      <a:pPr algn="ctr"/>
                      <a:r>
                        <a:rPr lang="en-US" sz="1300" b="1" dirty="0"/>
                        <a:t>MAE</a:t>
                      </a:r>
                    </a:p>
                  </a:txBody>
                  <a:tcPr anchor="ctr"/>
                </a:tc>
                <a:tc>
                  <a:txBody>
                    <a:bodyPr/>
                    <a:lstStyle/>
                    <a:p>
                      <a:pPr algn="ctr"/>
                      <a:r>
                        <a:rPr lang="en-US" sz="1300" b="1" dirty="0"/>
                        <a:t>MPE</a:t>
                      </a:r>
                    </a:p>
                  </a:txBody>
                  <a:tcPr anchor="ctr"/>
                </a:tc>
                <a:tc>
                  <a:txBody>
                    <a:bodyPr/>
                    <a:lstStyle/>
                    <a:p>
                      <a:pPr algn="ctr"/>
                      <a:r>
                        <a:rPr lang="en-US" sz="1300" b="1" dirty="0"/>
                        <a:t>MAPE</a:t>
                      </a:r>
                    </a:p>
                  </a:txBody>
                  <a:tcPr anchor="ctr"/>
                </a:tc>
                <a:tc>
                  <a:txBody>
                    <a:bodyPr/>
                    <a:lstStyle/>
                    <a:p>
                      <a:pPr algn="ctr"/>
                      <a:r>
                        <a:rPr lang="en-US" sz="1300" b="1" dirty="0"/>
                        <a:t>MASE</a:t>
                      </a:r>
                    </a:p>
                  </a:txBody>
                  <a:tcPr anchor="ctr"/>
                </a:tc>
                <a:tc>
                  <a:txBody>
                    <a:bodyPr/>
                    <a:lstStyle/>
                    <a:p>
                      <a:pPr algn="ctr"/>
                      <a:r>
                        <a:rPr lang="en-US" sz="1300" b="1" dirty="0"/>
                        <a:t>ACF1</a:t>
                      </a:r>
                    </a:p>
                  </a:txBody>
                  <a:tcPr anchor="ctr"/>
                </a:tc>
                <a:extLst>
                  <a:ext uri="{0D108BD9-81ED-4DB2-BD59-A6C34878D82A}">
                    <a16:rowId xmlns:a16="http://schemas.microsoft.com/office/drawing/2014/main" val="3556015944"/>
                  </a:ext>
                </a:extLst>
              </a:tr>
              <a:tr h="370840">
                <a:tc>
                  <a:txBody>
                    <a:bodyPr/>
                    <a:lstStyle/>
                    <a:p>
                      <a:r>
                        <a:rPr lang="en-US" sz="1100" dirty="0">
                          <a:solidFill>
                            <a:srgbClr val="002060"/>
                          </a:solidFill>
                        </a:rPr>
                        <a:t>3.67512</a:t>
                      </a:r>
                    </a:p>
                  </a:txBody>
                  <a:tcPr/>
                </a:tc>
                <a:tc>
                  <a:txBody>
                    <a:bodyPr/>
                    <a:lstStyle/>
                    <a:p>
                      <a:r>
                        <a:rPr lang="en-US" sz="1100" dirty="0">
                          <a:solidFill>
                            <a:srgbClr val="002060"/>
                          </a:solidFill>
                        </a:rPr>
                        <a:t>429.1339</a:t>
                      </a:r>
                    </a:p>
                  </a:txBody>
                  <a:tcPr/>
                </a:tc>
                <a:tc>
                  <a:txBody>
                    <a:bodyPr/>
                    <a:lstStyle/>
                    <a:p>
                      <a:r>
                        <a:rPr lang="en-US" sz="1100" dirty="0">
                          <a:solidFill>
                            <a:srgbClr val="002060"/>
                          </a:solidFill>
                        </a:rPr>
                        <a:t>318.805</a:t>
                      </a:r>
                    </a:p>
                  </a:txBody>
                  <a:tcPr/>
                </a:tc>
                <a:tc>
                  <a:txBody>
                    <a:bodyPr/>
                    <a:lstStyle/>
                    <a:p>
                      <a:r>
                        <a:rPr lang="en-US" sz="1100" dirty="0">
                          <a:solidFill>
                            <a:srgbClr val="002060"/>
                          </a:solidFill>
                        </a:rPr>
                        <a:t>-0.214658</a:t>
                      </a:r>
                    </a:p>
                  </a:txBody>
                  <a:tcPr/>
                </a:tc>
                <a:tc>
                  <a:txBody>
                    <a:bodyPr/>
                    <a:lstStyle/>
                    <a:p>
                      <a:r>
                        <a:rPr lang="en-US" sz="1100" dirty="0">
                          <a:solidFill>
                            <a:srgbClr val="002060"/>
                          </a:solidFill>
                        </a:rPr>
                        <a:t>5.981897</a:t>
                      </a:r>
                    </a:p>
                  </a:txBody>
                  <a:tcPr/>
                </a:tc>
                <a:tc>
                  <a:txBody>
                    <a:bodyPr/>
                    <a:lstStyle/>
                    <a:p>
                      <a:r>
                        <a:rPr lang="en-US" sz="1100" dirty="0">
                          <a:solidFill>
                            <a:srgbClr val="002060"/>
                          </a:solidFill>
                        </a:rPr>
                        <a:t>0.484689</a:t>
                      </a:r>
                    </a:p>
                  </a:txBody>
                  <a:tcPr/>
                </a:tc>
                <a:tc>
                  <a:txBody>
                    <a:bodyPr/>
                    <a:lstStyle/>
                    <a:p>
                      <a:r>
                        <a:rPr lang="en-US" sz="1100" dirty="0">
                          <a:solidFill>
                            <a:srgbClr val="002060"/>
                          </a:solidFill>
                        </a:rPr>
                        <a:t>0.1088142</a:t>
                      </a:r>
                    </a:p>
                  </a:txBody>
                  <a:tcPr/>
                </a:tc>
                <a:extLst>
                  <a:ext uri="{0D108BD9-81ED-4DB2-BD59-A6C34878D82A}">
                    <a16:rowId xmlns:a16="http://schemas.microsoft.com/office/drawing/2014/main" val="603236599"/>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10539f7a793_1_279"/>
          <p:cNvSpPr txBox="1">
            <a:spLocks noGrp="1"/>
          </p:cNvSpPr>
          <p:nvPr>
            <p:ph type="title"/>
          </p:nvPr>
        </p:nvSpPr>
        <p:spPr>
          <a:xfrm>
            <a:off x="895350" y="827119"/>
            <a:ext cx="10515600" cy="791756"/>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accent4"/>
              </a:buClr>
              <a:buSzPct val="93506"/>
              <a:buFont typeface="Calibri"/>
              <a:buNone/>
            </a:pPr>
            <a:r>
              <a:rPr lang="en-US" dirty="0"/>
              <a:t>SIMPLE MOVING AVERAGES (ORDER 3)</a:t>
            </a:r>
            <a:endParaRPr dirty="0"/>
          </a:p>
          <a:p>
            <a:pPr marL="0" lvl="0" indent="0" algn="r" rtl="0">
              <a:lnSpc>
                <a:spcPct val="85000"/>
              </a:lnSpc>
              <a:spcBef>
                <a:spcPts val="0"/>
              </a:spcBef>
              <a:spcAft>
                <a:spcPts val="0"/>
              </a:spcAft>
              <a:buClr>
                <a:schemeClr val="accent4"/>
              </a:buClr>
              <a:buSzPct val="100000"/>
              <a:buFont typeface="Calibri"/>
              <a:buNone/>
            </a:pPr>
            <a:endParaRPr dirty="0"/>
          </a:p>
        </p:txBody>
      </p:sp>
      <p:sp>
        <p:nvSpPr>
          <p:cNvPr id="402" name="Google Shape;402;g10539f7a793_1_279"/>
          <p:cNvSpPr txBox="1">
            <a:spLocks noGrp="1"/>
          </p:cNvSpPr>
          <p:nvPr>
            <p:ph type="body" idx="1"/>
          </p:nvPr>
        </p:nvSpPr>
        <p:spPr>
          <a:xfrm>
            <a:off x="1277759" y="2063838"/>
            <a:ext cx="9934800" cy="402540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400"/>
              </a:spcBef>
              <a:spcAft>
                <a:spcPts val="0"/>
              </a:spcAft>
              <a:buNone/>
            </a:pPr>
            <a:endParaRPr/>
          </a:p>
          <a:p>
            <a:pPr marL="342900" lvl="0" indent="-215900" algn="l" rtl="0">
              <a:lnSpc>
                <a:spcPct val="90000"/>
              </a:lnSpc>
              <a:spcBef>
                <a:spcPts val="1400"/>
              </a:spcBef>
              <a:spcAft>
                <a:spcPts val="0"/>
              </a:spcAft>
              <a:buSzPts val="2000"/>
              <a:buFont typeface="Noto Sans Symbols"/>
              <a:buNone/>
            </a:pPr>
            <a:endParaRPr/>
          </a:p>
        </p:txBody>
      </p:sp>
      <p:sp>
        <p:nvSpPr>
          <p:cNvPr id="403" name="Google Shape;403;g10539f7a793_1_279"/>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pic>
        <p:nvPicPr>
          <p:cNvPr id="404" name="Google Shape;404;g10539f7a793_1_279"/>
          <p:cNvPicPr preferRelativeResize="0"/>
          <p:nvPr/>
        </p:nvPicPr>
        <p:blipFill>
          <a:blip r:embed="rId3">
            <a:alphaModFix/>
          </a:blip>
          <a:stretch>
            <a:fillRect/>
          </a:stretch>
        </p:blipFill>
        <p:spPr>
          <a:xfrm>
            <a:off x="6102350" y="2341475"/>
            <a:ext cx="5314950" cy="3152775"/>
          </a:xfrm>
          <a:prstGeom prst="rect">
            <a:avLst/>
          </a:prstGeom>
          <a:noFill/>
          <a:ln>
            <a:noFill/>
          </a:ln>
        </p:spPr>
      </p:pic>
      <p:pic>
        <p:nvPicPr>
          <p:cNvPr id="405" name="Google Shape;405;g10539f7a793_1_279"/>
          <p:cNvPicPr preferRelativeResize="0"/>
          <p:nvPr/>
        </p:nvPicPr>
        <p:blipFill>
          <a:blip r:embed="rId4">
            <a:alphaModFix/>
          </a:blip>
          <a:stretch>
            <a:fillRect/>
          </a:stretch>
        </p:blipFill>
        <p:spPr>
          <a:xfrm>
            <a:off x="646350" y="2213863"/>
            <a:ext cx="5314950" cy="3152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g10539f7a793_1_207"/>
          <p:cNvSpPr txBox="1">
            <a:spLocks noGrp="1"/>
          </p:cNvSpPr>
          <p:nvPr>
            <p:ph type="title"/>
          </p:nvPr>
        </p:nvSpPr>
        <p:spPr>
          <a:xfrm>
            <a:off x="838200" y="649956"/>
            <a:ext cx="10515600" cy="7260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accent4"/>
              </a:buClr>
              <a:buSzPts val="3200"/>
              <a:buFont typeface="Calibri"/>
              <a:buNone/>
            </a:pPr>
            <a:r>
              <a:rPr lang="en-US" dirty="0"/>
              <a:t>SIMPLE MOVING AVERAGES (ORDER 6)</a:t>
            </a:r>
            <a:endParaRPr sz="2800" dirty="0"/>
          </a:p>
        </p:txBody>
      </p:sp>
      <p:sp>
        <p:nvSpPr>
          <p:cNvPr id="411" name="Google Shape;411;g10539f7a793_1_207"/>
          <p:cNvSpPr txBox="1">
            <a:spLocks noGrp="1"/>
          </p:cNvSpPr>
          <p:nvPr>
            <p:ph type="body" idx="1"/>
          </p:nvPr>
        </p:nvSpPr>
        <p:spPr>
          <a:xfrm>
            <a:off x="1277759" y="2063838"/>
            <a:ext cx="9934800" cy="402540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400"/>
              </a:spcBef>
              <a:spcAft>
                <a:spcPts val="0"/>
              </a:spcAft>
              <a:buNone/>
            </a:pPr>
            <a:endParaRPr dirty="0"/>
          </a:p>
          <a:p>
            <a:pPr marL="342900" lvl="0" indent="-215900" algn="l" rtl="0">
              <a:lnSpc>
                <a:spcPct val="90000"/>
              </a:lnSpc>
              <a:spcBef>
                <a:spcPts val="1400"/>
              </a:spcBef>
              <a:spcAft>
                <a:spcPts val="0"/>
              </a:spcAft>
              <a:buSzPts val="2000"/>
              <a:buFont typeface="Noto Sans Symbols"/>
              <a:buNone/>
            </a:pPr>
            <a:endParaRPr dirty="0"/>
          </a:p>
        </p:txBody>
      </p:sp>
      <p:sp>
        <p:nvSpPr>
          <p:cNvPr id="412" name="Google Shape;412;g10539f7a793_1_207"/>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pic>
        <p:nvPicPr>
          <p:cNvPr id="415" name="Google Shape;415;g10539f7a793_1_207"/>
          <p:cNvPicPr preferRelativeResize="0"/>
          <p:nvPr/>
        </p:nvPicPr>
        <p:blipFill>
          <a:blip r:embed="rId3">
            <a:alphaModFix/>
          </a:blip>
          <a:stretch>
            <a:fillRect/>
          </a:stretch>
        </p:blipFill>
        <p:spPr>
          <a:xfrm>
            <a:off x="448828" y="2106378"/>
            <a:ext cx="5285419" cy="3171825"/>
          </a:xfrm>
          <a:prstGeom prst="rect">
            <a:avLst/>
          </a:prstGeom>
          <a:noFill/>
          <a:ln>
            <a:noFill/>
          </a:ln>
        </p:spPr>
      </p:pic>
      <p:sp>
        <p:nvSpPr>
          <p:cNvPr id="8" name="Google Shape;310;g10539f7a793_1_83">
            <a:extLst>
              <a:ext uri="{FF2B5EF4-FFF2-40B4-BE49-F238E27FC236}">
                <a16:creationId xmlns:a16="http://schemas.microsoft.com/office/drawing/2014/main" id="{BABAD514-EF42-4879-8FB2-F4D00F254E8A}"/>
              </a:ext>
            </a:extLst>
          </p:cNvPr>
          <p:cNvSpPr txBox="1">
            <a:spLocks/>
          </p:cNvSpPr>
          <p:nvPr/>
        </p:nvSpPr>
        <p:spPr>
          <a:xfrm>
            <a:off x="5798287" y="1699159"/>
            <a:ext cx="5942859" cy="1015606"/>
          </a:xfrm>
          <a:prstGeom prst="rect">
            <a:avLst/>
          </a:prstGeom>
          <a:noFill/>
          <a:ln>
            <a:noFill/>
          </a:ln>
        </p:spPr>
        <p:txBody>
          <a:bodyPr spcFirstLastPara="1" wrap="square" lIns="0" tIns="45700" rIns="0" bIns="45700" anchor="t" anchorCtr="0">
            <a:normAutofit lnSpcReduction="10000"/>
          </a:bodyPr>
          <a:lstStyle>
            <a:defPPr marR="0" lvl="0" algn="l" rtl="0">
              <a:lnSpc>
                <a:spcPct val="100000"/>
              </a:lnSpc>
              <a:spcBef>
                <a:spcPts val="0"/>
              </a:spcBef>
              <a:spcAft>
                <a:spcPts val="0"/>
              </a:spcAft>
            </a:defPPr>
            <a:lvl1pPr marL="457200" marR="0" lvl="0" indent="-228600" algn="l" rtl="0">
              <a:lnSpc>
                <a:spcPct val="90000"/>
              </a:lnSpc>
              <a:spcBef>
                <a:spcPts val="1200"/>
              </a:spcBef>
              <a:spcAft>
                <a:spcPts val="0"/>
              </a:spcAft>
              <a:buClr>
                <a:schemeClr val="accent1"/>
              </a:buClr>
              <a:buSzPts val="2000"/>
              <a:buFont typeface="Calibri"/>
              <a:buNone/>
              <a:defRPr sz="2000" b="0" i="0" u="none" strike="noStrike" cap="none">
                <a:solidFill>
                  <a:schemeClr val="accent5"/>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6pPr>
            <a:lvl7pPr marL="3200400" marR="0" lvl="6"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7pPr>
            <a:lvl8pPr marL="3657600" marR="0" lvl="7"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8pPr>
            <a:lvl9pPr marL="4114800" marR="0" lvl="8" indent="-342900" algn="l" rtl="0">
              <a:lnSpc>
                <a:spcPct val="90000"/>
              </a:lnSpc>
              <a:spcBef>
                <a:spcPts val="400"/>
              </a:spcBef>
              <a:spcAft>
                <a:spcPts val="40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9pPr>
          </a:lstStyle>
          <a:p>
            <a:pPr marL="0" indent="0">
              <a:lnSpc>
                <a:spcPct val="100000"/>
              </a:lnSpc>
              <a:spcBef>
                <a:spcPts val="0"/>
              </a:spcBef>
            </a:pPr>
            <a:endParaRPr lang="en-US" sz="1600" dirty="0">
              <a:solidFill>
                <a:srgbClr val="1F394D"/>
              </a:solidFill>
            </a:endParaRPr>
          </a:p>
          <a:p>
            <a:pPr indent="0">
              <a:lnSpc>
                <a:spcPct val="100000"/>
              </a:lnSpc>
              <a:spcBef>
                <a:spcPts val="0"/>
              </a:spcBef>
            </a:pPr>
            <a:endParaRPr lang="en-US" sz="1600" dirty="0">
              <a:solidFill>
                <a:srgbClr val="1F394D"/>
              </a:solidFill>
            </a:endParaRPr>
          </a:p>
          <a:p>
            <a:pPr indent="0">
              <a:lnSpc>
                <a:spcPct val="100000"/>
              </a:lnSpc>
              <a:spcBef>
                <a:spcPts val="0"/>
              </a:spcBef>
            </a:pPr>
            <a:endParaRPr lang="en-US" sz="1600" dirty="0">
              <a:solidFill>
                <a:srgbClr val="1F394D"/>
              </a:solidFill>
            </a:endParaRPr>
          </a:p>
          <a:p>
            <a:pPr marL="285750" indent="-285750">
              <a:lnSpc>
                <a:spcPct val="100000"/>
              </a:lnSpc>
              <a:spcBef>
                <a:spcPts val="0"/>
              </a:spcBef>
              <a:buSzPts val="1600"/>
              <a:buFont typeface="Noto Sans Symbols"/>
              <a:buChar char="▪"/>
            </a:pPr>
            <a:r>
              <a:rPr lang="en-US" sz="1600" dirty="0">
                <a:solidFill>
                  <a:srgbClr val="1F394D"/>
                </a:solidFill>
              </a:rPr>
              <a:t>ACCURACY VALUES</a:t>
            </a:r>
            <a:endParaRPr lang="en-US" dirty="0"/>
          </a:p>
        </p:txBody>
      </p:sp>
      <p:graphicFrame>
        <p:nvGraphicFramePr>
          <p:cNvPr id="9" name="Table 2">
            <a:extLst>
              <a:ext uri="{FF2B5EF4-FFF2-40B4-BE49-F238E27FC236}">
                <a16:creationId xmlns:a16="http://schemas.microsoft.com/office/drawing/2014/main" id="{C3E909FE-B90A-4D0B-8206-39FEB0CFADF8}"/>
              </a:ext>
            </a:extLst>
          </p:cNvPr>
          <p:cNvGraphicFramePr>
            <a:graphicFrameLocks noGrp="1"/>
          </p:cNvGraphicFramePr>
          <p:nvPr>
            <p:extLst>
              <p:ext uri="{D42A27DB-BD31-4B8C-83A1-F6EECF244321}">
                <p14:modId xmlns:p14="http://schemas.microsoft.com/office/powerpoint/2010/main" val="3230330037"/>
              </p:ext>
            </p:extLst>
          </p:nvPr>
        </p:nvGraphicFramePr>
        <p:xfrm>
          <a:off x="5798288" y="2847070"/>
          <a:ext cx="5993267" cy="741680"/>
        </p:xfrm>
        <a:graphic>
          <a:graphicData uri="http://schemas.openxmlformats.org/drawingml/2006/table">
            <a:tbl>
              <a:tblPr firstRow="1" bandRow="1">
                <a:tableStyleId>{8B44A43D-33B9-49A4-8D0A-DC57BA4B51DE}</a:tableStyleId>
              </a:tblPr>
              <a:tblGrid>
                <a:gridCol w="856181">
                  <a:extLst>
                    <a:ext uri="{9D8B030D-6E8A-4147-A177-3AD203B41FA5}">
                      <a16:colId xmlns:a16="http://schemas.microsoft.com/office/drawing/2014/main" val="1390406755"/>
                    </a:ext>
                  </a:extLst>
                </a:gridCol>
                <a:gridCol w="856181">
                  <a:extLst>
                    <a:ext uri="{9D8B030D-6E8A-4147-A177-3AD203B41FA5}">
                      <a16:colId xmlns:a16="http://schemas.microsoft.com/office/drawing/2014/main" val="2600529606"/>
                    </a:ext>
                  </a:extLst>
                </a:gridCol>
                <a:gridCol w="856181">
                  <a:extLst>
                    <a:ext uri="{9D8B030D-6E8A-4147-A177-3AD203B41FA5}">
                      <a16:colId xmlns:a16="http://schemas.microsoft.com/office/drawing/2014/main" val="3101573395"/>
                    </a:ext>
                  </a:extLst>
                </a:gridCol>
                <a:gridCol w="917846">
                  <a:extLst>
                    <a:ext uri="{9D8B030D-6E8A-4147-A177-3AD203B41FA5}">
                      <a16:colId xmlns:a16="http://schemas.microsoft.com/office/drawing/2014/main" val="857191299"/>
                    </a:ext>
                  </a:extLst>
                </a:gridCol>
                <a:gridCol w="794516">
                  <a:extLst>
                    <a:ext uri="{9D8B030D-6E8A-4147-A177-3AD203B41FA5}">
                      <a16:colId xmlns:a16="http://schemas.microsoft.com/office/drawing/2014/main" val="3552239181"/>
                    </a:ext>
                  </a:extLst>
                </a:gridCol>
                <a:gridCol w="856181">
                  <a:extLst>
                    <a:ext uri="{9D8B030D-6E8A-4147-A177-3AD203B41FA5}">
                      <a16:colId xmlns:a16="http://schemas.microsoft.com/office/drawing/2014/main" val="2806216125"/>
                    </a:ext>
                  </a:extLst>
                </a:gridCol>
                <a:gridCol w="856181">
                  <a:extLst>
                    <a:ext uri="{9D8B030D-6E8A-4147-A177-3AD203B41FA5}">
                      <a16:colId xmlns:a16="http://schemas.microsoft.com/office/drawing/2014/main" val="2752572631"/>
                    </a:ext>
                  </a:extLst>
                </a:gridCol>
              </a:tblGrid>
              <a:tr h="370840">
                <a:tc>
                  <a:txBody>
                    <a:bodyPr/>
                    <a:lstStyle/>
                    <a:p>
                      <a:pPr algn="ctr"/>
                      <a:r>
                        <a:rPr lang="en-US" sz="1300" b="1" dirty="0"/>
                        <a:t>ME</a:t>
                      </a:r>
                    </a:p>
                  </a:txBody>
                  <a:tcPr anchor="ctr"/>
                </a:tc>
                <a:tc>
                  <a:txBody>
                    <a:bodyPr/>
                    <a:lstStyle/>
                    <a:p>
                      <a:pPr algn="ctr"/>
                      <a:r>
                        <a:rPr lang="en-US" sz="1300" b="1" dirty="0"/>
                        <a:t>RMSE</a:t>
                      </a:r>
                    </a:p>
                  </a:txBody>
                  <a:tcPr anchor="ctr"/>
                </a:tc>
                <a:tc>
                  <a:txBody>
                    <a:bodyPr/>
                    <a:lstStyle/>
                    <a:p>
                      <a:pPr algn="ctr"/>
                      <a:r>
                        <a:rPr lang="en-US" sz="1300" b="1" dirty="0"/>
                        <a:t>MAE</a:t>
                      </a:r>
                    </a:p>
                  </a:txBody>
                  <a:tcPr anchor="ctr"/>
                </a:tc>
                <a:tc>
                  <a:txBody>
                    <a:bodyPr/>
                    <a:lstStyle/>
                    <a:p>
                      <a:pPr algn="ctr"/>
                      <a:r>
                        <a:rPr lang="en-US" sz="1300" b="1" dirty="0"/>
                        <a:t>MPE</a:t>
                      </a:r>
                    </a:p>
                  </a:txBody>
                  <a:tcPr anchor="ctr"/>
                </a:tc>
                <a:tc>
                  <a:txBody>
                    <a:bodyPr/>
                    <a:lstStyle/>
                    <a:p>
                      <a:pPr algn="ctr"/>
                      <a:r>
                        <a:rPr lang="en-US" sz="1300" b="1" dirty="0"/>
                        <a:t>MAPE</a:t>
                      </a:r>
                    </a:p>
                  </a:txBody>
                  <a:tcPr anchor="ctr"/>
                </a:tc>
                <a:tc>
                  <a:txBody>
                    <a:bodyPr/>
                    <a:lstStyle/>
                    <a:p>
                      <a:pPr algn="ctr"/>
                      <a:r>
                        <a:rPr lang="en-US" sz="1300" b="1" dirty="0"/>
                        <a:t>MASE</a:t>
                      </a:r>
                    </a:p>
                  </a:txBody>
                  <a:tcPr anchor="ctr"/>
                </a:tc>
                <a:tc>
                  <a:txBody>
                    <a:bodyPr/>
                    <a:lstStyle/>
                    <a:p>
                      <a:pPr algn="ctr"/>
                      <a:r>
                        <a:rPr lang="en-US" sz="1300" b="1" dirty="0"/>
                        <a:t>ACF1</a:t>
                      </a:r>
                    </a:p>
                  </a:txBody>
                  <a:tcPr anchor="ctr"/>
                </a:tc>
                <a:extLst>
                  <a:ext uri="{0D108BD9-81ED-4DB2-BD59-A6C34878D82A}">
                    <a16:rowId xmlns:a16="http://schemas.microsoft.com/office/drawing/2014/main" val="3556015944"/>
                  </a:ext>
                </a:extLst>
              </a:tr>
              <a:tr h="370840">
                <a:tc>
                  <a:txBody>
                    <a:bodyPr/>
                    <a:lstStyle/>
                    <a:p>
                      <a:r>
                        <a:rPr lang="en-US" sz="1100" dirty="0">
                          <a:solidFill>
                            <a:srgbClr val="002060"/>
                          </a:solidFill>
                        </a:rPr>
                        <a:t>7.185922</a:t>
                      </a:r>
                    </a:p>
                  </a:txBody>
                  <a:tcPr/>
                </a:tc>
                <a:tc>
                  <a:txBody>
                    <a:bodyPr/>
                    <a:lstStyle/>
                    <a:p>
                      <a:r>
                        <a:rPr lang="en-US" sz="1100" dirty="0">
                          <a:solidFill>
                            <a:srgbClr val="002060"/>
                          </a:solidFill>
                        </a:rPr>
                        <a:t>177.134</a:t>
                      </a:r>
                    </a:p>
                  </a:txBody>
                  <a:tcPr/>
                </a:tc>
                <a:tc>
                  <a:txBody>
                    <a:bodyPr/>
                    <a:lstStyle/>
                    <a:p>
                      <a:r>
                        <a:rPr lang="en-US" sz="1100" dirty="0">
                          <a:solidFill>
                            <a:srgbClr val="002060"/>
                          </a:solidFill>
                        </a:rPr>
                        <a:t>134.4685</a:t>
                      </a:r>
                    </a:p>
                  </a:txBody>
                  <a:tcPr/>
                </a:tc>
                <a:tc>
                  <a:txBody>
                    <a:bodyPr/>
                    <a:lstStyle/>
                    <a:p>
                      <a:r>
                        <a:rPr lang="en-US" sz="1100" dirty="0">
                          <a:solidFill>
                            <a:srgbClr val="002060"/>
                          </a:solidFill>
                        </a:rPr>
                        <a:t>-0.0677174</a:t>
                      </a:r>
                    </a:p>
                  </a:txBody>
                  <a:tcPr/>
                </a:tc>
                <a:tc>
                  <a:txBody>
                    <a:bodyPr/>
                    <a:lstStyle/>
                    <a:p>
                      <a:r>
                        <a:rPr lang="en-US" sz="1100" dirty="0">
                          <a:solidFill>
                            <a:srgbClr val="002060"/>
                          </a:solidFill>
                        </a:rPr>
                        <a:t>2.219086</a:t>
                      </a:r>
                    </a:p>
                  </a:txBody>
                  <a:tcPr/>
                </a:tc>
                <a:tc>
                  <a:txBody>
                    <a:bodyPr/>
                    <a:lstStyle/>
                    <a:p>
                      <a:r>
                        <a:rPr lang="en-US" sz="1100" dirty="0">
                          <a:solidFill>
                            <a:srgbClr val="002060"/>
                          </a:solidFill>
                        </a:rPr>
                        <a:t>0.3065491</a:t>
                      </a:r>
                    </a:p>
                  </a:txBody>
                  <a:tcPr/>
                </a:tc>
                <a:tc>
                  <a:txBody>
                    <a:bodyPr/>
                    <a:lstStyle/>
                    <a:p>
                      <a:r>
                        <a:rPr lang="en-US" sz="1100" dirty="0">
                          <a:solidFill>
                            <a:srgbClr val="002060"/>
                          </a:solidFill>
                        </a:rPr>
                        <a:t>0.4510698</a:t>
                      </a:r>
                    </a:p>
                  </a:txBody>
                  <a:tcPr/>
                </a:tc>
                <a:extLst>
                  <a:ext uri="{0D108BD9-81ED-4DB2-BD59-A6C34878D82A}">
                    <a16:rowId xmlns:a16="http://schemas.microsoft.com/office/drawing/2014/main" val="603236599"/>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10539f7a793_1_289"/>
          <p:cNvSpPr txBox="1">
            <a:spLocks noGrp="1"/>
          </p:cNvSpPr>
          <p:nvPr>
            <p:ph type="title"/>
          </p:nvPr>
        </p:nvSpPr>
        <p:spPr>
          <a:xfrm>
            <a:off x="838200" y="649956"/>
            <a:ext cx="10515600" cy="7260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accent4"/>
              </a:buClr>
              <a:buSzPts val="3200"/>
              <a:buFont typeface="Calibri"/>
              <a:buNone/>
            </a:pPr>
            <a:r>
              <a:rPr lang="en-US" dirty="0"/>
              <a:t>SIMPLE MOVING AVERAGES (ORDER 6)</a:t>
            </a:r>
            <a:endParaRPr sz="2800" dirty="0"/>
          </a:p>
        </p:txBody>
      </p:sp>
      <p:sp>
        <p:nvSpPr>
          <p:cNvPr id="421" name="Google Shape;421;g10539f7a793_1_289"/>
          <p:cNvSpPr txBox="1">
            <a:spLocks noGrp="1"/>
          </p:cNvSpPr>
          <p:nvPr>
            <p:ph type="body" idx="1"/>
          </p:nvPr>
        </p:nvSpPr>
        <p:spPr>
          <a:xfrm>
            <a:off x="1277759" y="2063838"/>
            <a:ext cx="9934800" cy="402540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400"/>
              </a:spcBef>
              <a:spcAft>
                <a:spcPts val="0"/>
              </a:spcAft>
              <a:buNone/>
            </a:pPr>
            <a:endParaRPr/>
          </a:p>
          <a:p>
            <a:pPr marL="342900" lvl="0" indent="-215900" algn="l" rtl="0">
              <a:lnSpc>
                <a:spcPct val="90000"/>
              </a:lnSpc>
              <a:spcBef>
                <a:spcPts val="1400"/>
              </a:spcBef>
              <a:spcAft>
                <a:spcPts val="0"/>
              </a:spcAft>
              <a:buSzPts val="2000"/>
              <a:buFont typeface="Noto Sans Symbols"/>
              <a:buNone/>
            </a:pPr>
            <a:endParaRPr/>
          </a:p>
        </p:txBody>
      </p:sp>
      <p:sp>
        <p:nvSpPr>
          <p:cNvPr id="422" name="Google Shape;422;g10539f7a793_1_289"/>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pic>
        <p:nvPicPr>
          <p:cNvPr id="423" name="Google Shape;423;g10539f7a793_1_289"/>
          <p:cNvPicPr preferRelativeResize="0"/>
          <p:nvPr/>
        </p:nvPicPr>
        <p:blipFill>
          <a:blip r:embed="rId3">
            <a:alphaModFix/>
          </a:blip>
          <a:stretch>
            <a:fillRect/>
          </a:stretch>
        </p:blipFill>
        <p:spPr>
          <a:xfrm>
            <a:off x="838200" y="2284413"/>
            <a:ext cx="5314950" cy="3152775"/>
          </a:xfrm>
          <a:prstGeom prst="rect">
            <a:avLst/>
          </a:prstGeom>
          <a:noFill/>
          <a:ln>
            <a:noFill/>
          </a:ln>
        </p:spPr>
      </p:pic>
      <p:pic>
        <p:nvPicPr>
          <p:cNvPr id="424" name="Google Shape;424;g10539f7a793_1_289"/>
          <p:cNvPicPr preferRelativeResize="0"/>
          <p:nvPr/>
        </p:nvPicPr>
        <p:blipFill>
          <a:blip r:embed="rId4">
            <a:alphaModFix/>
          </a:blip>
          <a:stretch>
            <a:fillRect/>
          </a:stretch>
        </p:blipFill>
        <p:spPr>
          <a:xfrm>
            <a:off x="6307925" y="2500163"/>
            <a:ext cx="5314950" cy="3152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10539f7a793_1_242"/>
          <p:cNvSpPr txBox="1">
            <a:spLocks noGrp="1"/>
          </p:cNvSpPr>
          <p:nvPr>
            <p:ph type="title"/>
          </p:nvPr>
        </p:nvSpPr>
        <p:spPr>
          <a:xfrm>
            <a:off x="838200" y="649956"/>
            <a:ext cx="10515600" cy="7260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accent4"/>
              </a:buClr>
              <a:buSzPts val="3200"/>
              <a:buFont typeface="Calibri"/>
              <a:buNone/>
            </a:pPr>
            <a:r>
              <a:rPr lang="en-US" dirty="0"/>
              <a:t>SIMPLE MOVING AVERAGES (ORDER 12)</a:t>
            </a:r>
            <a:endParaRPr sz="2800" dirty="0"/>
          </a:p>
        </p:txBody>
      </p:sp>
      <p:sp>
        <p:nvSpPr>
          <p:cNvPr id="431" name="Google Shape;431;g10539f7a793_1_242"/>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pic>
        <p:nvPicPr>
          <p:cNvPr id="433" name="Google Shape;433;g10539f7a793_1_242"/>
          <p:cNvPicPr preferRelativeResize="0"/>
          <p:nvPr/>
        </p:nvPicPr>
        <p:blipFill>
          <a:blip r:embed="rId3">
            <a:alphaModFix/>
          </a:blip>
          <a:stretch>
            <a:fillRect/>
          </a:stretch>
        </p:blipFill>
        <p:spPr>
          <a:xfrm>
            <a:off x="448828" y="2071861"/>
            <a:ext cx="5285419" cy="3171825"/>
          </a:xfrm>
          <a:prstGeom prst="rect">
            <a:avLst/>
          </a:prstGeom>
          <a:noFill/>
          <a:ln>
            <a:noFill/>
          </a:ln>
        </p:spPr>
      </p:pic>
      <p:sp>
        <p:nvSpPr>
          <p:cNvPr id="9" name="Google Shape;310;g10539f7a793_1_83">
            <a:extLst>
              <a:ext uri="{FF2B5EF4-FFF2-40B4-BE49-F238E27FC236}">
                <a16:creationId xmlns:a16="http://schemas.microsoft.com/office/drawing/2014/main" id="{5AF01A37-97A1-4B15-AC46-47F2471DE6A3}"/>
              </a:ext>
            </a:extLst>
          </p:cNvPr>
          <p:cNvSpPr txBox="1">
            <a:spLocks/>
          </p:cNvSpPr>
          <p:nvPr/>
        </p:nvSpPr>
        <p:spPr>
          <a:xfrm>
            <a:off x="5734247" y="1677895"/>
            <a:ext cx="6006900" cy="1015606"/>
          </a:xfrm>
          <a:prstGeom prst="rect">
            <a:avLst/>
          </a:prstGeom>
          <a:noFill/>
          <a:ln>
            <a:noFill/>
          </a:ln>
        </p:spPr>
        <p:txBody>
          <a:bodyPr spcFirstLastPara="1" wrap="square" lIns="0" tIns="45700" rIns="0" bIns="45700" anchor="t" anchorCtr="0">
            <a:normAutofit lnSpcReduction="10000"/>
          </a:bodyPr>
          <a:lstStyle>
            <a:defPPr marR="0" lvl="0" algn="l" rtl="0">
              <a:lnSpc>
                <a:spcPct val="100000"/>
              </a:lnSpc>
              <a:spcBef>
                <a:spcPts val="0"/>
              </a:spcBef>
              <a:spcAft>
                <a:spcPts val="0"/>
              </a:spcAft>
            </a:defPPr>
            <a:lvl1pPr marL="457200" marR="0" lvl="0" indent="-228600" algn="l" rtl="0">
              <a:lnSpc>
                <a:spcPct val="90000"/>
              </a:lnSpc>
              <a:spcBef>
                <a:spcPts val="1200"/>
              </a:spcBef>
              <a:spcAft>
                <a:spcPts val="0"/>
              </a:spcAft>
              <a:buClr>
                <a:schemeClr val="accent1"/>
              </a:buClr>
              <a:buSzPts val="2000"/>
              <a:buFont typeface="Calibri"/>
              <a:buNone/>
              <a:defRPr sz="2000" b="0" i="0" u="none" strike="noStrike" cap="none">
                <a:solidFill>
                  <a:schemeClr val="accent5"/>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6pPr>
            <a:lvl7pPr marL="3200400" marR="0" lvl="6"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7pPr>
            <a:lvl8pPr marL="3657600" marR="0" lvl="7"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8pPr>
            <a:lvl9pPr marL="4114800" marR="0" lvl="8" indent="-342900" algn="l" rtl="0">
              <a:lnSpc>
                <a:spcPct val="90000"/>
              </a:lnSpc>
              <a:spcBef>
                <a:spcPts val="400"/>
              </a:spcBef>
              <a:spcAft>
                <a:spcPts val="40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9pPr>
          </a:lstStyle>
          <a:p>
            <a:pPr marL="0" indent="0">
              <a:lnSpc>
                <a:spcPct val="100000"/>
              </a:lnSpc>
              <a:spcBef>
                <a:spcPts val="0"/>
              </a:spcBef>
            </a:pPr>
            <a:endParaRPr lang="en-US" sz="1600" dirty="0">
              <a:solidFill>
                <a:srgbClr val="1F394D"/>
              </a:solidFill>
            </a:endParaRPr>
          </a:p>
          <a:p>
            <a:pPr indent="0">
              <a:lnSpc>
                <a:spcPct val="100000"/>
              </a:lnSpc>
              <a:spcBef>
                <a:spcPts val="0"/>
              </a:spcBef>
            </a:pPr>
            <a:endParaRPr lang="en-US" sz="1600" dirty="0">
              <a:solidFill>
                <a:srgbClr val="1F394D"/>
              </a:solidFill>
            </a:endParaRPr>
          </a:p>
          <a:p>
            <a:pPr indent="0">
              <a:lnSpc>
                <a:spcPct val="100000"/>
              </a:lnSpc>
              <a:spcBef>
                <a:spcPts val="0"/>
              </a:spcBef>
            </a:pPr>
            <a:endParaRPr lang="en-US" sz="1600" dirty="0">
              <a:solidFill>
                <a:srgbClr val="1F394D"/>
              </a:solidFill>
            </a:endParaRPr>
          </a:p>
          <a:p>
            <a:pPr marL="285750" indent="-285750">
              <a:lnSpc>
                <a:spcPct val="100000"/>
              </a:lnSpc>
              <a:spcBef>
                <a:spcPts val="0"/>
              </a:spcBef>
              <a:buSzPts val="1600"/>
              <a:buFont typeface="Noto Sans Symbols"/>
              <a:buChar char="▪"/>
            </a:pPr>
            <a:r>
              <a:rPr lang="en-US" sz="1600" dirty="0">
                <a:solidFill>
                  <a:srgbClr val="1F394D"/>
                </a:solidFill>
              </a:rPr>
              <a:t>ACCURACY VALUES</a:t>
            </a:r>
            <a:endParaRPr lang="en-US" dirty="0"/>
          </a:p>
        </p:txBody>
      </p:sp>
      <p:graphicFrame>
        <p:nvGraphicFramePr>
          <p:cNvPr id="10" name="Table 2">
            <a:extLst>
              <a:ext uri="{FF2B5EF4-FFF2-40B4-BE49-F238E27FC236}">
                <a16:creationId xmlns:a16="http://schemas.microsoft.com/office/drawing/2014/main" id="{2E2EC67E-93DE-4ACA-87B8-E7FC580676D2}"/>
              </a:ext>
            </a:extLst>
          </p:cNvPr>
          <p:cNvGraphicFramePr>
            <a:graphicFrameLocks noGrp="1"/>
          </p:cNvGraphicFramePr>
          <p:nvPr>
            <p:extLst>
              <p:ext uri="{D42A27DB-BD31-4B8C-83A1-F6EECF244321}">
                <p14:modId xmlns:p14="http://schemas.microsoft.com/office/powerpoint/2010/main" val="1090698053"/>
              </p:ext>
            </p:extLst>
          </p:nvPr>
        </p:nvGraphicFramePr>
        <p:xfrm>
          <a:off x="5734750" y="2825806"/>
          <a:ext cx="6031456" cy="741680"/>
        </p:xfrm>
        <a:graphic>
          <a:graphicData uri="http://schemas.openxmlformats.org/drawingml/2006/table">
            <a:tbl>
              <a:tblPr firstRow="1" bandRow="1">
                <a:tableStyleId>{8B44A43D-33B9-49A4-8D0A-DC57BA4B51DE}</a:tableStyleId>
              </a:tblPr>
              <a:tblGrid>
                <a:gridCol w="858346">
                  <a:extLst>
                    <a:ext uri="{9D8B030D-6E8A-4147-A177-3AD203B41FA5}">
                      <a16:colId xmlns:a16="http://schemas.microsoft.com/office/drawing/2014/main" val="1390406755"/>
                    </a:ext>
                  </a:extLst>
                </a:gridCol>
                <a:gridCol w="858346">
                  <a:extLst>
                    <a:ext uri="{9D8B030D-6E8A-4147-A177-3AD203B41FA5}">
                      <a16:colId xmlns:a16="http://schemas.microsoft.com/office/drawing/2014/main" val="2600529606"/>
                    </a:ext>
                  </a:extLst>
                </a:gridCol>
                <a:gridCol w="858346">
                  <a:extLst>
                    <a:ext uri="{9D8B030D-6E8A-4147-A177-3AD203B41FA5}">
                      <a16:colId xmlns:a16="http://schemas.microsoft.com/office/drawing/2014/main" val="3101573395"/>
                    </a:ext>
                  </a:extLst>
                </a:gridCol>
                <a:gridCol w="881380">
                  <a:extLst>
                    <a:ext uri="{9D8B030D-6E8A-4147-A177-3AD203B41FA5}">
                      <a16:colId xmlns:a16="http://schemas.microsoft.com/office/drawing/2014/main" val="857191299"/>
                    </a:ext>
                  </a:extLst>
                </a:gridCol>
                <a:gridCol w="858346">
                  <a:extLst>
                    <a:ext uri="{9D8B030D-6E8A-4147-A177-3AD203B41FA5}">
                      <a16:colId xmlns:a16="http://schemas.microsoft.com/office/drawing/2014/main" val="3552239181"/>
                    </a:ext>
                  </a:extLst>
                </a:gridCol>
                <a:gridCol w="858346">
                  <a:extLst>
                    <a:ext uri="{9D8B030D-6E8A-4147-A177-3AD203B41FA5}">
                      <a16:colId xmlns:a16="http://schemas.microsoft.com/office/drawing/2014/main" val="2806216125"/>
                    </a:ext>
                  </a:extLst>
                </a:gridCol>
                <a:gridCol w="858346">
                  <a:extLst>
                    <a:ext uri="{9D8B030D-6E8A-4147-A177-3AD203B41FA5}">
                      <a16:colId xmlns:a16="http://schemas.microsoft.com/office/drawing/2014/main" val="2752572631"/>
                    </a:ext>
                  </a:extLst>
                </a:gridCol>
              </a:tblGrid>
              <a:tr h="370840">
                <a:tc>
                  <a:txBody>
                    <a:bodyPr/>
                    <a:lstStyle/>
                    <a:p>
                      <a:pPr algn="ctr"/>
                      <a:r>
                        <a:rPr lang="en-US" sz="1300" b="1" dirty="0"/>
                        <a:t>ME</a:t>
                      </a:r>
                    </a:p>
                  </a:txBody>
                  <a:tcPr anchor="ctr"/>
                </a:tc>
                <a:tc>
                  <a:txBody>
                    <a:bodyPr/>
                    <a:lstStyle/>
                    <a:p>
                      <a:pPr algn="ctr"/>
                      <a:r>
                        <a:rPr lang="en-US" sz="1300" b="1" dirty="0"/>
                        <a:t>RMSE</a:t>
                      </a:r>
                    </a:p>
                  </a:txBody>
                  <a:tcPr anchor="ctr"/>
                </a:tc>
                <a:tc>
                  <a:txBody>
                    <a:bodyPr/>
                    <a:lstStyle/>
                    <a:p>
                      <a:pPr algn="ctr"/>
                      <a:r>
                        <a:rPr lang="en-US" sz="1300" b="1" dirty="0"/>
                        <a:t>MAE</a:t>
                      </a:r>
                    </a:p>
                  </a:txBody>
                  <a:tcPr anchor="ctr"/>
                </a:tc>
                <a:tc>
                  <a:txBody>
                    <a:bodyPr/>
                    <a:lstStyle/>
                    <a:p>
                      <a:pPr algn="ctr"/>
                      <a:r>
                        <a:rPr lang="en-US" sz="1300" b="1" dirty="0"/>
                        <a:t>MPE</a:t>
                      </a:r>
                    </a:p>
                  </a:txBody>
                  <a:tcPr anchor="ctr"/>
                </a:tc>
                <a:tc>
                  <a:txBody>
                    <a:bodyPr/>
                    <a:lstStyle/>
                    <a:p>
                      <a:pPr algn="ctr"/>
                      <a:r>
                        <a:rPr lang="en-US" sz="1300" b="1" dirty="0"/>
                        <a:t>MAPE</a:t>
                      </a:r>
                    </a:p>
                  </a:txBody>
                  <a:tcPr anchor="ctr"/>
                </a:tc>
                <a:tc>
                  <a:txBody>
                    <a:bodyPr/>
                    <a:lstStyle/>
                    <a:p>
                      <a:pPr algn="ctr"/>
                      <a:r>
                        <a:rPr lang="en-US" sz="1300" b="1" dirty="0"/>
                        <a:t>MASE</a:t>
                      </a:r>
                    </a:p>
                  </a:txBody>
                  <a:tcPr anchor="ctr"/>
                </a:tc>
                <a:tc>
                  <a:txBody>
                    <a:bodyPr/>
                    <a:lstStyle/>
                    <a:p>
                      <a:pPr algn="ctr"/>
                      <a:r>
                        <a:rPr lang="en-US" sz="1300" b="1" dirty="0"/>
                        <a:t>ACF1</a:t>
                      </a:r>
                    </a:p>
                  </a:txBody>
                  <a:tcPr anchor="ctr"/>
                </a:tc>
                <a:extLst>
                  <a:ext uri="{0D108BD9-81ED-4DB2-BD59-A6C34878D82A}">
                    <a16:rowId xmlns:a16="http://schemas.microsoft.com/office/drawing/2014/main" val="3556015944"/>
                  </a:ext>
                </a:extLst>
              </a:tr>
              <a:tr h="370840">
                <a:tc>
                  <a:txBody>
                    <a:bodyPr/>
                    <a:lstStyle/>
                    <a:p>
                      <a:r>
                        <a:rPr lang="en-US" sz="1100" dirty="0">
                          <a:solidFill>
                            <a:srgbClr val="002060"/>
                          </a:solidFill>
                        </a:rPr>
                        <a:t>3.895965</a:t>
                      </a:r>
                    </a:p>
                  </a:txBody>
                  <a:tcPr/>
                </a:tc>
                <a:tc>
                  <a:txBody>
                    <a:bodyPr/>
                    <a:lstStyle/>
                    <a:p>
                      <a:r>
                        <a:rPr lang="en-US" sz="1100" dirty="0">
                          <a:solidFill>
                            <a:srgbClr val="002060"/>
                          </a:solidFill>
                        </a:rPr>
                        <a:t>82.73701</a:t>
                      </a:r>
                    </a:p>
                  </a:txBody>
                  <a:tcPr/>
                </a:tc>
                <a:tc>
                  <a:txBody>
                    <a:bodyPr/>
                    <a:lstStyle/>
                    <a:p>
                      <a:r>
                        <a:rPr lang="en-US" sz="1100" dirty="0">
                          <a:solidFill>
                            <a:srgbClr val="002060"/>
                          </a:solidFill>
                        </a:rPr>
                        <a:t>61.92499</a:t>
                      </a:r>
                    </a:p>
                  </a:txBody>
                  <a:tcPr/>
                </a:tc>
                <a:tc>
                  <a:txBody>
                    <a:bodyPr/>
                    <a:lstStyle/>
                    <a:p>
                      <a:r>
                        <a:rPr lang="en-US" sz="1100" dirty="0">
                          <a:solidFill>
                            <a:srgbClr val="002060"/>
                          </a:solidFill>
                        </a:rPr>
                        <a:t>-0.027109</a:t>
                      </a:r>
                    </a:p>
                  </a:txBody>
                  <a:tcPr/>
                </a:tc>
                <a:tc>
                  <a:txBody>
                    <a:bodyPr/>
                    <a:lstStyle/>
                    <a:p>
                      <a:r>
                        <a:rPr lang="en-US" sz="1100" dirty="0">
                          <a:solidFill>
                            <a:srgbClr val="002060"/>
                          </a:solidFill>
                        </a:rPr>
                        <a:t>0.9868236</a:t>
                      </a:r>
                    </a:p>
                  </a:txBody>
                  <a:tcPr/>
                </a:tc>
                <a:tc>
                  <a:txBody>
                    <a:bodyPr/>
                    <a:lstStyle/>
                    <a:p>
                      <a:r>
                        <a:rPr lang="en-US" sz="1100" dirty="0">
                          <a:solidFill>
                            <a:srgbClr val="002060"/>
                          </a:solidFill>
                        </a:rPr>
                        <a:t>0.2076915</a:t>
                      </a:r>
                    </a:p>
                  </a:txBody>
                  <a:tcPr/>
                </a:tc>
                <a:tc>
                  <a:txBody>
                    <a:bodyPr/>
                    <a:lstStyle/>
                    <a:p>
                      <a:r>
                        <a:rPr lang="en-US" sz="1100" dirty="0">
                          <a:solidFill>
                            <a:srgbClr val="002060"/>
                          </a:solidFill>
                        </a:rPr>
                        <a:t>0.0107897</a:t>
                      </a:r>
                    </a:p>
                  </a:txBody>
                  <a:tcPr/>
                </a:tc>
                <a:extLst>
                  <a:ext uri="{0D108BD9-81ED-4DB2-BD59-A6C34878D82A}">
                    <a16:rowId xmlns:a16="http://schemas.microsoft.com/office/drawing/2014/main" val="603236599"/>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g10539f7a793_1_295"/>
          <p:cNvSpPr txBox="1">
            <a:spLocks noGrp="1"/>
          </p:cNvSpPr>
          <p:nvPr>
            <p:ph type="title"/>
          </p:nvPr>
        </p:nvSpPr>
        <p:spPr>
          <a:xfrm>
            <a:off x="838200" y="649956"/>
            <a:ext cx="10515600" cy="7260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accent4"/>
              </a:buClr>
              <a:buSzPts val="3200"/>
              <a:buFont typeface="Calibri"/>
              <a:buNone/>
            </a:pPr>
            <a:r>
              <a:rPr lang="en-US" dirty="0"/>
              <a:t>SIMPLE MOVING AVERAGES(ORDER 12)</a:t>
            </a:r>
            <a:endParaRPr sz="2800" dirty="0"/>
          </a:p>
        </p:txBody>
      </p:sp>
      <p:sp>
        <p:nvSpPr>
          <p:cNvPr id="439" name="Google Shape;439;g10539f7a793_1_295"/>
          <p:cNvSpPr txBox="1">
            <a:spLocks noGrp="1"/>
          </p:cNvSpPr>
          <p:nvPr>
            <p:ph type="body" idx="1"/>
          </p:nvPr>
        </p:nvSpPr>
        <p:spPr>
          <a:xfrm>
            <a:off x="1315859" y="2063838"/>
            <a:ext cx="9934800" cy="402540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400"/>
              </a:spcBef>
              <a:spcAft>
                <a:spcPts val="0"/>
              </a:spcAft>
              <a:buNone/>
            </a:pPr>
            <a:endParaRPr dirty="0"/>
          </a:p>
          <a:p>
            <a:pPr marL="342900" lvl="0" indent="-215900" algn="l" rtl="0">
              <a:lnSpc>
                <a:spcPct val="90000"/>
              </a:lnSpc>
              <a:spcBef>
                <a:spcPts val="1400"/>
              </a:spcBef>
              <a:spcAft>
                <a:spcPts val="0"/>
              </a:spcAft>
              <a:buSzPts val="2000"/>
              <a:buFont typeface="Noto Sans Symbols"/>
              <a:buNone/>
            </a:pPr>
            <a:endParaRPr dirty="0"/>
          </a:p>
        </p:txBody>
      </p:sp>
      <p:sp>
        <p:nvSpPr>
          <p:cNvPr id="440" name="Google Shape;440;g10539f7a793_1_295"/>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pic>
        <p:nvPicPr>
          <p:cNvPr id="441" name="Google Shape;441;g10539f7a793_1_295"/>
          <p:cNvPicPr preferRelativeResize="0"/>
          <p:nvPr/>
        </p:nvPicPr>
        <p:blipFill>
          <a:blip r:embed="rId3">
            <a:alphaModFix/>
          </a:blip>
          <a:stretch>
            <a:fillRect/>
          </a:stretch>
        </p:blipFill>
        <p:spPr>
          <a:xfrm>
            <a:off x="726175" y="2376363"/>
            <a:ext cx="5314950" cy="3152775"/>
          </a:xfrm>
          <a:prstGeom prst="rect">
            <a:avLst/>
          </a:prstGeom>
          <a:noFill/>
          <a:ln>
            <a:noFill/>
          </a:ln>
        </p:spPr>
      </p:pic>
      <p:pic>
        <p:nvPicPr>
          <p:cNvPr id="442" name="Google Shape;442;g10539f7a793_1_295"/>
          <p:cNvPicPr preferRelativeResize="0"/>
          <p:nvPr/>
        </p:nvPicPr>
        <p:blipFill>
          <a:blip r:embed="rId4">
            <a:alphaModFix/>
          </a:blip>
          <a:stretch>
            <a:fillRect/>
          </a:stretch>
        </p:blipFill>
        <p:spPr>
          <a:xfrm>
            <a:off x="6085575" y="2341463"/>
            <a:ext cx="5314950" cy="3152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g10539f7a793_1_201"/>
          <p:cNvSpPr txBox="1">
            <a:spLocks noGrp="1"/>
          </p:cNvSpPr>
          <p:nvPr>
            <p:ph type="title"/>
          </p:nvPr>
        </p:nvSpPr>
        <p:spPr>
          <a:xfrm>
            <a:off x="838200" y="649956"/>
            <a:ext cx="10515600" cy="726000"/>
          </a:xfrm>
          <a:prstGeom prst="rect">
            <a:avLst/>
          </a:prstGeom>
          <a:noFill/>
          <a:ln>
            <a:noFill/>
          </a:ln>
        </p:spPr>
        <p:txBody>
          <a:bodyPr spcFirstLastPara="1" wrap="square" lIns="91425" tIns="45700" rIns="91425" bIns="45700" anchor="ctr" anchorCtr="0">
            <a:normAutofit/>
          </a:bodyPr>
          <a:lstStyle/>
          <a:p>
            <a:pPr marL="0" lvl="0" indent="0" algn="r" rtl="0">
              <a:lnSpc>
                <a:spcPct val="85000"/>
              </a:lnSpc>
              <a:spcBef>
                <a:spcPts val="0"/>
              </a:spcBef>
              <a:spcAft>
                <a:spcPts val="0"/>
              </a:spcAft>
              <a:buClr>
                <a:schemeClr val="accent4"/>
              </a:buClr>
              <a:buSzPts val="3200"/>
              <a:buFont typeface="Calibri"/>
              <a:buNone/>
            </a:pPr>
            <a:r>
              <a:rPr lang="en-US" dirty="0"/>
              <a:t>EXPONENTIAL SMOOTHING FORECASTING</a:t>
            </a:r>
            <a:endParaRPr dirty="0"/>
          </a:p>
        </p:txBody>
      </p:sp>
      <p:sp>
        <p:nvSpPr>
          <p:cNvPr id="448" name="Google Shape;448;g10539f7a793_1_201"/>
          <p:cNvSpPr txBox="1">
            <a:spLocks noGrp="1"/>
          </p:cNvSpPr>
          <p:nvPr>
            <p:ph type="body" idx="1"/>
          </p:nvPr>
        </p:nvSpPr>
        <p:spPr>
          <a:xfrm>
            <a:off x="1277759" y="2063838"/>
            <a:ext cx="9934800" cy="402540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400"/>
              </a:spcBef>
              <a:spcAft>
                <a:spcPts val="0"/>
              </a:spcAft>
              <a:buNone/>
            </a:pPr>
            <a:endParaRPr/>
          </a:p>
          <a:p>
            <a:pPr marL="342900" lvl="0" indent="-215900" algn="l" rtl="0">
              <a:lnSpc>
                <a:spcPct val="90000"/>
              </a:lnSpc>
              <a:spcBef>
                <a:spcPts val="1400"/>
              </a:spcBef>
              <a:spcAft>
                <a:spcPts val="0"/>
              </a:spcAft>
              <a:buSzPts val="2000"/>
              <a:buFont typeface="Noto Sans Symbols"/>
              <a:buNone/>
            </a:pPr>
            <a:endParaRPr/>
          </a:p>
        </p:txBody>
      </p:sp>
      <p:sp>
        <p:nvSpPr>
          <p:cNvPr id="449" name="Google Shape;449;g10539f7a793_1_201"/>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pic>
        <p:nvPicPr>
          <p:cNvPr id="451" name="Google Shape;451;g10539f7a793_1_201"/>
          <p:cNvPicPr preferRelativeResize="0"/>
          <p:nvPr/>
        </p:nvPicPr>
        <p:blipFill>
          <a:blip r:embed="rId3">
            <a:alphaModFix/>
          </a:blip>
          <a:stretch>
            <a:fillRect/>
          </a:stretch>
        </p:blipFill>
        <p:spPr>
          <a:xfrm>
            <a:off x="432267" y="2103056"/>
            <a:ext cx="5153370" cy="3152775"/>
          </a:xfrm>
          <a:prstGeom prst="rect">
            <a:avLst/>
          </a:prstGeom>
          <a:noFill/>
          <a:ln>
            <a:noFill/>
          </a:ln>
        </p:spPr>
      </p:pic>
      <p:sp>
        <p:nvSpPr>
          <p:cNvPr id="8" name="Google Shape;310;g10539f7a793_1_83">
            <a:extLst>
              <a:ext uri="{FF2B5EF4-FFF2-40B4-BE49-F238E27FC236}">
                <a16:creationId xmlns:a16="http://schemas.microsoft.com/office/drawing/2014/main" id="{BC16CA4D-AD89-48A7-B97A-B9D73ADB70CE}"/>
              </a:ext>
            </a:extLst>
          </p:cNvPr>
          <p:cNvSpPr txBox="1">
            <a:spLocks/>
          </p:cNvSpPr>
          <p:nvPr/>
        </p:nvSpPr>
        <p:spPr>
          <a:xfrm>
            <a:off x="5734247" y="1702263"/>
            <a:ext cx="6006900" cy="1015606"/>
          </a:xfrm>
          <a:prstGeom prst="rect">
            <a:avLst/>
          </a:prstGeom>
          <a:noFill/>
          <a:ln>
            <a:noFill/>
          </a:ln>
        </p:spPr>
        <p:txBody>
          <a:bodyPr spcFirstLastPara="1" wrap="square" lIns="0" tIns="45700" rIns="0" bIns="45700" anchor="t" anchorCtr="0">
            <a:normAutofit lnSpcReduction="10000"/>
          </a:bodyPr>
          <a:lstStyle>
            <a:defPPr marR="0" lvl="0" algn="l" rtl="0">
              <a:lnSpc>
                <a:spcPct val="100000"/>
              </a:lnSpc>
              <a:spcBef>
                <a:spcPts val="0"/>
              </a:spcBef>
              <a:spcAft>
                <a:spcPts val="0"/>
              </a:spcAft>
            </a:defPPr>
            <a:lvl1pPr marL="457200" marR="0" lvl="0" indent="-228600" algn="l" rtl="0">
              <a:lnSpc>
                <a:spcPct val="90000"/>
              </a:lnSpc>
              <a:spcBef>
                <a:spcPts val="1200"/>
              </a:spcBef>
              <a:spcAft>
                <a:spcPts val="0"/>
              </a:spcAft>
              <a:buClr>
                <a:schemeClr val="accent1"/>
              </a:buClr>
              <a:buSzPts val="2000"/>
              <a:buFont typeface="Calibri"/>
              <a:buNone/>
              <a:defRPr sz="2000" b="0" i="0" u="none" strike="noStrike" cap="none">
                <a:solidFill>
                  <a:schemeClr val="accent5"/>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6pPr>
            <a:lvl7pPr marL="3200400" marR="0" lvl="6"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7pPr>
            <a:lvl8pPr marL="3657600" marR="0" lvl="7"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8pPr>
            <a:lvl9pPr marL="4114800" marR="0" lvl="8" indent="-342900" algn="l" rtl="0">
              <a:lnSpc>
                <a:spcPct val="90000"/>
              </a:lnSpc>
              <a:spcBef>
                <a:spcPts val="400"/>
              </a:spcBef>
              <a:spcAft>
                <a:spcPts val="40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9pPr>
          </a:lstStyle>
          <a:p>
            <a:pPr marL="0" indent="0">
              <a:lnSpc>
                <a:spcPct val="100000"/>
              </a:lnSpc>
              <a:spcBef>
                <a:spcPts val="0"/>
              </a:spcBef>
            </a:pPr>
            <a:endParaRPr lang="en-US" sz="1600" dirty="0">
              <a:solidFill>
                <a:srgbClr val="1F394D"/>
              </a:solidFill>
            </a:endParaRPr>
          </a:p>
          <a:p>
            <a:pPr indent="0">
              <a:lnSpc>
                <a:spcPct val="100000"/>
              </a:lnSpc>
              <a:spcBef>
                <a:spcPts val="0"/>
              </a:spcBef>
            </a:pPr>
            <a:endParaRPr lang="en-US" sz="1600" dirty="0">
              <a:solidFill>
                <a:srgbClr val="1F394D"/>
              </a:solidFill>
            </a:endParaRPr>
          </a:p>
          <a:p>
            <a:pPr indent="0">
              <a:lnSpc>
                <a:spcPct val="100000"/>
              </a:lnSpc>
              <a:spcBef>
                <a:spcPts val="0"/>
              </a:spcBef>
            </a:pPr>
            <a:endParaRPr lang="en-US" sz="1600" dirty="0">
              <a:solidFill>
                <a:srgbClr val="1F394D"/>
              </a:solidFill>
            </a:endParaRPr>
          </a:p>
          <a:p>
            <a:pPr marL="285750" indent="-285750">
              <a:lnSpc>
                <a:spcPct val="100000"/>
              </a:lnSpc>
              <a:spcBef>
                <a:spcPts val="0"/>
              </a:spcBef>
              <a:buSzPts val="1600"/>
              <a:buFont typeface="Noto Sans Symbols"/>
              <a:buChar char="▪"/>
            </a:pPr>
            <a:r>
              <a:rPr lang="en-US" sz="1600" dirty="0">
                <a:solidFill>
                  <a:srgbClr val="1F394D"/>
                </a:solidFill>
              </a:rPr>
              <a:t>ACCURACY VALUES</a:t>
            </a:r>
            <a:endParaRPr lang="en-US" dirty="0"/>
          </a:p>
        </p:txBody>
      </p:sp>
      <p:graphicFrame>
        <p:nvGraphicFramePr>
          <p:cNvPr id="9" name="Table 2">
            <a:extLst>
              <a:ext uri="{FF2B5EF4-FFF2-40B4-BE49-F238E27FC236}">
                <a16:creationId xmlns:a16="http://schemas.microsoft.com/office/drawing/2014/main" id="{7169DA1F-0B25-4E59-A211-CE869861155D}"/>
              </a:ext>
            </a:extLst>
          </p:cNvPr>
          <p:cNvGraphicFramePr>
            <a:graphicFrameLocks noGrp="1"/>
          </p:cNvGraphicFramePr>
          <p:nvPr>
            <p:extLst>
              <p:ext uri="{D42A27DB-BD31-4B8C-83A1-F6EECF244321}">
                <p14:modId xmlns:p14="http://schemas.microsoft.com/office/powerpoint/2010/main" val="1310398436"/>
              </p:ext>
            </p:extLst>
          </p:nvPr>
        </p:nvGraphicFramePr>
        <p:xfrm>
          <a:off x="5734750" y="2850174"/>
          <a:ext cx="6008422" cy="741680"/>
        </p:xfrm>
        <a:graphic>
          <a:graphicData uri="http://schemas.openxmlformats.org/drawingml/2006/table">
            <a:tbl>
              <a:tblPr firstRow="1" bandRow="1">
                <a:tableStyleId>{8B44A43D-33B9-49A4-8D0A-DC57BA4B51DE}</a:tableStyleId>
              </a:tblPr>
              <a:tblGrid>
                <a:gridCol w="858346">
                  <a:extLst>
                    <a:ext uri="{9D8B030D-6E8A-4147-A177-3AD203B41FA5}">
                      <a16:colId xmlns:a16="http://schemas.microsoft.com/office/drawing/2014/main" val="1390406755"/>
                    </a:ext>
                  </a:extLst>
                </a:gridCol>
                <a:gridCol w="858346">
                  <a:extLst>
                    <a:ext uri="{9D8B030D-6E8A-4147-A177-3AD203B41FA5}">
                      <a16:colId xmlns:a16="http://schemas.microsoft.com/office/drawing/2014/main" val="2600529606"/>
                    </a:ext>
                  </a:extLst>
                </a:gridCol>
                <a:gridCol w="858346">
                  <a:extLst>
                    <a:ext uri="{9D8B030D-6E8A-4147-A177-3AD203B41FA5}">
                      <a16:colId xmlns:a16="http://schemas.microsoft.com/office/drawing/2014/main" val="3101573395"/>
                    </a:ext>
                  </a:extLst>
                </a:gridCol>
                <a:gridCol w="858346">
                  <a:extLst>
                    <a:ext uri="{9D8B030D-6E8A-4147-A177-3AD203B41FA5}">
                      <a16:colId xmlns:a16="http://schemas.microsoft.com/office/drawing/2014/main" val="857191299"/>
                    </a:ext>
                  </a:extLst>
                </a:gridCol>
                <a:gridCol w="858346">
                  <a:extLst>
                    <a:ext uri="{9D8B030D-6E8A-4147-A177-3AD203B41FA5}">
                      <a16:colId xmlns:a16="http://schemas.microsoft.com/office/drawing/2014/main" val="3552239181"/>
                    </a:ext>
                  </a:extLst>
                </a:gridCol>
                <a:gridCol w="858346">
                  <a:extLst>
                    <a:ext uri="{9D8B030D-6E8A-4147-A177-3AD203B41FA5}">
                      <a16:colId xmlns:a16="http://schemas.microsoft.com/office/drawing/2014/main" val="2806216125"/>
                    </a:ext>
                  </a:extLst>
                </a:gridCol>
                <a:gridCol w="858346">
                  <a:extLst>
                    <a:ext uri="{9D8B030D-6E8A-4147-A177-3AD203B41FA5}">
                      <a16:colId xmlns:a16="http://schemas.microsoft.com/office/drawing/2014/main" val="2752572631"/>
                    </a:ext>
                  </a:extLst>
                </a:gridCol>
              </a:tblGrid>
              <a:tr h="370840">
                <a:tc>
                  <a:txBody>
                    <a:bodyPr/>
                    <a:lstStyle/>
                    <a:p>
                      <a:pPr algn="ctr"/>
                      <a:r>
                        <a:rPr lang="en-US" sz="1300" b="1" dirty="0"/>
                        <a:t>ME</a:t>
                      </a:r>
                    </a:p>
                  </a:txBody>
                  <a:tcPr anchor="ctr"/>
                </a:tc>
                <a:tc>
                  <a:txBody>
                    <a:bodyPr/>
                    <a:lstStyle/>
                    <a:p>
                      <a:pPr algn="ctr"/>
                      <a:r>
                        <a:rPr lang="en-US" sz="1300" b="1" dirty="0"/>
                        <a:t>RMSE</a:t>
                      </a:r>
                    </a:p>
                  </a:txBody>
                  <a:tcPr anchor="ctr"/>
                </a:tc>
                <a:tc>
                  <a:txBody>
                    <a:bodyPr/>
                    <a:lstStyle/>
                    <a:p>
                      <a:pPr algn="ctr"/>
                      <a:r>
                        <a:rPr lang="en-US" sz="1300" b="1" dirty="0"/>
                        <a:t>MAE</a:t>
                      </a:r>
                    </a:p>
                  </a:txBody>
                  <a:tcPr anchor="ctr"/>
                </a:tc>
                <a:tc>
                  <a:txBody>
                    <a:bodyPr/>
                    <a:lstStyle/>
                    <a:p>
                      <a:pPr algn="ctr"/>
                      <a:r>
                        <a:rPr lang="en-US" sz="1300" b="1" dirty="0"/>
                        <a:t>MPE</a:t>
                      </a:r>
                    </a:p>
                  </a:txBody>
                  <a:tcPr anchor="ctr"/>
                </a:tc>
                <a:tc>
                  <a:txBody>
                    <a:bodyPr/>
                    <a:lstStyle/>
                    <a:p>
                      <a:pPr algn="ctr"/>
                      <a:r>
                        <a:rPr lang="en-US" sz="1300" b="1" dirty="0"/>
                        <a:t>MAPE</a:t>
                      </a:r>
                    </a:p>
                  </a:txBody>
                  <a:tcPr anchor="ctr"/>
                </a:tc>
                <a:tc>
                  <a:txBody>
                    <a:bodyPr/>
                    <a:lstStyle/>
                    <a:p>
                      <a:pPr algn="ctr"/>
                      <a:r>
                        <a:rPr lang="en-US" sz="1300" b="1" dirty="0"/>
                        <a:t>MASE</a:t>
                      </a:r>
                    </a:p>
                  </a:txBody>
                  <a:tcPr anchor="ctr"/>
                </a:tc>
                <a:tc>
                  <a:txBody>
                    <a:bodyPr/>
                    <a:lstStyle/>
                    <a:p>
                      <a:pPr algn="ctr"/>
                      <a:r>
                        <a:rPr lang="en-US" sz="1300" b="1" dirty="0"/>
                        <a:t>ACF1</a:t>
                      </a:r>
                    </a:p>
                  </a:txBody>
                  <a:tcPr anchor="ctr"/>
                </a:tc>
                <a:extLst>
                  <a:ext uri="{0D108BD9-81ED-4DB2-BD59-A6C34878D82A}">
                    <a16:rowId xmlns:a16="http://schemas.microsoft.com/office/drawing/2014/main" val="3556015944"/>
                  </a:ext>
                </a:extLst>
              </a:tr>
              <a:tr h="370840">
                <a:tc>
                  <a:txBody>
                    <a:bodyPr/>
                    <a:lstStyle/>
                    <a:p>
                      <a:r>
                        <a:rPr lang="en-US" sz="1100" dirty="0">
                          <a:solidFill>
                            <a:srgbClr val="002060"/>
                          </a:solidFill>
                        </a:rPr>
                        <a:t>16.63878</a:t>
                      </a:r>
                    </a:p>
                  </a:txBody>
                  <a:tcPr/>
                </a:tc>
                <a:tc>
                  <a:txBody>
                    <a:bodyPr/>
                    <a:lstStyle/>
                    <a:p>
                      <a:r>
                        <a:rPr lang="en-US" sz="1100" dirty="0">
                          <a:solidFill>
                            <a:srgbClr val="002060"/>
                          </a:solidFill>
                        </a:rPr>
                        <a:t>921.9082</a:t>
                      </a:r>
                    </a:p>
                  </a:txBody>
                  <a:tcPr/>
                </a:tc>
                <a:tc>
                  <a:txBody>
                    <a:bodyPr/>
                    <a:lstStyle/>
                    <a:p>
                      <a:r>
                        <a:rPr lang="en-US" sz="1100" dirty="0">
                          <a:solidFill>
                            <a:srgbClr val="002060"/>
                          </a:solidFill>
                        </a:rPr>
                        <a:t>667.9987</a:t>
                      </a:r>
                    </a:p>
                  </a:txBody>
                  <a:tcPr/>
                </a:tc>
                <a:tc>
                  <a:txBody>
                    <a:bodyPr/>
                    <a:lstStyle/>
                    <a:p>
                      <a:r>
                        <a:rPr lang="en-US" sz="1100" dirty="0">
                          <a:solidFill>
                            <a:srgbClr val="002060"/>
                          </a:solidFill>
                        </a:rPr>
                        <a:t>-3.579507</a:t>
                      </a:r>
                    </a:p>
                  </a:txBody>
                  <a:tcPr/>
                </a:tc>
                <a:tc>
                  <a:txBody>
                    <a:bodyPr/>
                    <a:lstStyle/>
                    <a:p>
                      <a:r>
                        <a:rPr lang="en-US" sz="1100" dirty="0">
                          <a:solidFill>
                            <a:srgbClr val="002060"/>
                          </a:solidFill>
                        </a:rPr>
                        <a:t>13.57865</a:t>
                      </a:r>
                    </a:p>
                  </a:txBody>
                  <a:tcPr/>
                </a:tc>
                <a:tc>
                  <a:txBody>
                    <a:bodyPr/>
                    <a:lstStyle/>
                    <a:p>
                      <a:r>
                        <a:rPr lang="en-US" sz="1100" dirty="0">
                          <a:solidFill>
                            <a:srgbClr val="002060"/>
                          </a:solidFill>
                        </a:rPr>
                        <a:t>0.6312662</a:t>
                      </a:r>
                    </a:p>
                  </a:txBody>
                  <a:tcPr/>
                </a:tc>
                <a:tc>
                  <a:txBody>
                    <a:bodyPr/>
                    <a:lstStyle/>
                    <a:p>
                      <a:r>
                        <a:rPr lang="en-US" sz="1100" dirty="0">
                          <a:solidFill>
                            <a:srgbClr val="002060"/>
                          </a:solidFill>
                        </a:rPr>
                        <a:t>0.2100398</a:t>
                      </a:r>
                    </a:p>
                  </a:txBody>
                  <a:tcPr/>
                </a:tc>
                <a:extLst>
                  <a:ext uri="{0D108BD9-81ED-4DB2-BD59-A6C34878D82A}">
                    <a16:rowId xmlns:a16="http://schemas.microsoft.com/office/drawing/2014/main" val="603236599"/>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3A3A3A"/>
            </a:gs>
            <a:gs pos="65000">
              <a:schemeClr val="dk1"/>
            </a:gs>
            <a:gs pos="100000">
              <a:schemeClr val="dk1"/>
            </a:gs>
          </a:gsLst>
          <a:lin ang="16200000" scaled="0"/>
        </a:gradFill>
        <a:effectLst/>
      </p:bgPr>
    </p:bg>
    <p:spTree>
      <p:nvGrpSpPr>
        <p:cNvPr id="1" name="Shape 208"/>
        <p:cNvGrpSpPr/>
        <p:nvPr/>
      </p:nvGrpSpPr>
      <p:grpSpPr>
        <a:xfrm>
          <a:off x="0" y="0"/>
          <a:ext cx="0" cy="0"/>
          <a:chOff x="0" y="0"/>
          <a:chExt cx="0" cy="0"/>
        </a:xfrm>
      </p:grpSpPr>
      <p:sp>
        <p:nvSpPr>
          <p:cNvPr id="209" name="Google Shape;209;p3"/>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0" y="6334316"/>
            <a:ext cx="12192000" cy="659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 name="Google Shape;211;p3"/>
          <p:cNvCxnSpPr/>
          <p:nvPr/>
        </p:nvCxnSpPr>
        <p:spPr>
          <a:xfrm>
            <a:off x="1193532" y="1737845"/>
            <a:ext cx="9966960" cy="0"/>
          </a:xfrm>
          <a:prstGeom prst="straightConnector1">
            <a:avLst/>
          </a:prstGeom>
          <a:noFill/>
          <a:ln w="9525" cap="flat" cmpd="sng">
            <a:solidFill>
              <a:srgbClr val="FEFEFE"/>
            </a:solidFill>
            <a:prstDash val="solid"/>
            <a:round/>
            <a:headEnd type="none" w="sm" len="sm"/>
            <a:tailEnd type="none" w="sm" len="sm"/>
          </a:ln>
        </p:spPr>
      </p:cxnSp>
      <p:pic>
        <p:nvPicPr>
          <p:cNvPr id="212" name="Google Shape;212;p3"/>
          <p:cNvPicPr preferRelativeResize="0">
            <a:picLocks noGrp="1"/>
          </p:cNvPicPr>
          <p:nvPr>
            <p:ph type="pic" idx="2"/>
          </p:nvPr>
        </p:nvPicPr>
        <p:blipFill rotWithShape="1">
          <a:blip r:embed="rId3">
            <a:alphaModFix amt="35000"/>
          </a:blip>
          <a:srcRect/>
          <a:stretch/>
        </p:blipFill>
        <p:spPr>
          <a:xfrm>
            <a:off x="20" y="10"/>
            <a:ext cx="12191980" cy="6857990"/>
          </a:xfrm>
          <a:prstGeom prst="rect">
            <a:avLst/>
          </a:prstGeom>
          <a:noFill/>
          <a:ln>
            <a:noFill/>
          </a:ln>
        </p:spPr>
      </p:pic>
      <p:cxnSp>
        <p:nvCxnSpPr>
          <p:cNvPr id="213" name="Google Shape;213;p3"/>
          <p:cNvCxnSpPr/>
          <p:nvPr/>
        </p:nvCxnSpPr>
        <p:spPr>
          <a:xfrm>
            <a:off x="1193532" y="1737845"/>
            <a:ext cx="9966960" cy="0"/>
          </a:xfrm>
          <a:prstGeom prst="straightConnector1">
            <a:avLst/>
          </a:prstGeom>
          <a:noFill/>
          <a:ln w="9525" cap="flat" cmpd="sng">
            <a:solidFill>
              <a:schemeClr val="lt2">
                <a:alpha val="89803"/>
              </a:schemeClr>
            </a:solidFill>
            <a:prstDash val="solid"/>
            <a:round/>
            <a:headEnd type="none" w="sm" len="sm"/>
            <a:tailEnd type="none" w="sm" len="sm"/>
          </a:ln>
        </p:spPr>
      </p:cxnSp>
      <p:sp>
        <p:nvSpPr>
          <p:cNvPr id="214" name="Google Shape;214;p3"/>
          <p:cNvSpPr txBox="1">
            <a:spLocks noGrp="1"/>
          </p:cNvSpPr>
          <p:nvPr>
            <p:ph type="title"/>
          </p:nvPr>
        </p:nvSpPr>
        <p:spPr>
          <a:xfrm>
            <a:off x="1097280" y="457200"/>
            <a:ext cx="10058400" cy="98602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lt1"/>
              </a:buClr>
              <a:buSzPts val="4800"/>
              <a:buFont typeface="Calibri"/>
              <a:buNone/>
            </a:pPr>
            <a:r>
              <a:rPr lang="en-US" sz="4800" dirty="0">
                <a:solidFill>
                  <a:schemeClr val="lt1"/>
                </a:solidFill>
                <a:latin typeface="Calibri"/>
                <a:ea typeface="Calibri"/>
                <a:cs typeface="Calibri"/>
                <a:sym typeface="Calibri"/>
              </a:rPr>
              <a:t>AGENDA</a:t>
            </a:r>
            <a:endParaRPr dirty="0"/>
          </a:p>
        </p:txBody>
      </p:sp>
      <p:sp>
        <p:nvSpPr>
          <p:cNvPr id="215" name="Google Shape;215;p3"/>
          <p:cNvSpPr txBox="1">
            <a:spLocks noGrp="1"/>
          </p:cNvSpPr>
          <p:nvPr>
            <p:ph type="body" idx="1"/>
          </p:nvPr>
        </p:nvSpPr>
        <p:spPr>
          <a:xfrm>
            <a:off x="1097280" y="1977730"/>
            <a:ext cx="10058400" cy="3891363"/>
          </a:xfrm>
          <a:prstGeom prst="rect">
            <a:avLst/>
          </a:prstGeom>
          <a:noFill/>
          <a:ln>
            <a:noFill/>
          </a:ln>
        </p:spPr>
        <p:txBody>
          <a:bodyPr spcFirstLastPara="1" wrap="square" lIns="0" tIns="45700" rIns="0" bIns="45700" anchor="t" anchorCtr="0">
            <a:normAutofit lnSpcReduction="10000"/>
          </a:bodyPr>
          <a:lstStyle/>
          <a:p>
            <a:pPr marL="457200" lvl="0" indent="-457200" algn="l" rtl="0">
              <a:lnSpc>
                <a:spcPct val="150000"/>
              </a:lnSpc>
              <a:spcBef>
                <a:spcPts val="0"/>
              </a:spcBef>
              <a:spcAft>
                <a:spcPts val="0"/>
              </a:spcAft>
              <a:buSzPts val="2800"/>
              <a:buFont typeface="Noto Sans Symbols"/>
              <a:buChar char="▪"/>
            </a:pPr>
            <a:r>
              <a:rPr lang="en-US" sz="2800" dirty="0">
                <a:solidFill>
                  <a:schemeClr val="lt1"/>
                </a:solidFill>
              </a:rPr>
              <a:t>Introduction</a:t>
            </a:r>
            <a:endParaRPr dirty="0"/>
          </a:p>
          <a:p>
            <a:pPr marL="457200" lvl="0" indent="-457200" algn="l" rtl="0">
              <a:lnSpc>
                <a:spcPct val="150000"/>
              </a:lnSpc>
              <a:spcBef>
                <a:spcPts val="200"/>
              </a:spcBef>
              <a:spcAft>
                <a:spcPts val="0"/>
              </a:spcAft>
              <a:buSzPts val="2800"/>
              <a:buFont typeface="Noto Sans Symbols"/>
              <a:buChar char="▪"/>
            </a:pPr>
            <a:r>
              <a:rPr lang="en-US" sz="2800" dirty="0">
                <a:solidFill>
                  <a:schemeClr val="lt1"/>
                </a:solidFill>
              </a:rPr>
              <a:t>Key Problems and challenges facing the company</a:t>
            </a:r>
            <a:endParaRPr dirty="0"/>
          </a:p>
          <a:p>
            <a:pPr marL="457200" lvl="0" indent="-457200" algn="l" rtl="0">
              <a:lnSpc>
                <a:spcPct val="150000"/>
              </a:lnSpc>
              <a:spcBef>
                <a:spcPts val="200"/>
              </a:spcBef>
              <a:spcAft>
                <a:spcPts val="0"/>
              </a:spcAft>
              <a:buSzPts val="2800"/>
              <a:buFont typeface="Noto Sans Symbols"/>
              <a:buChar char="▪"/>
            </a:pPr>
            <a:r>
              <a:rPr lang="en-US" sz="2800" dirty="0">
                <a:solidFill>
                  <a:schemeClr val="lt1"/>
                </a:solidFill>
              </a:rPr>
              <a:t>Data collection and preparation</a:t>
            </a:r>
            <a:endParaRPr dirty="0"/>
          </a:p>
          <a:p>
            <a:pPr marL="457200" lvl="0" indent="-457200" algn="l" rtl="0">
              <a:lnSpc>
                <a:spcPct val="150000"/>
              </a:lnSpc>
              <a:spcBef>
                <a:spcPts val="200"/>
              </a:spcBef>
              <a:spcAft>
                <a:spcPts val="0"/>
              </a:spcAft>
              <a:buSzPts val="2800"/>
              <a:buFont typeface="Noto Sans Symbols"/>
              <a:buChar char="▪"/>
            </a:pPr>
            <a:r>
              <a:rPr lang="en-US" sz="2800" dirty="0">
                <a:solidFill>
                  <a:schemeClr val="lt1"/>
                </a:solidFill>
              </a:rPr>
              <a:t>Full dataset vs. subset of data and Model outputs</a:t>
            </a:r>
            <a:endParaRPr dirty="0"/>
          </a:p>
          <a:p>
            <a:pPr marL="457200" lvl="0" indent="-457200" algn="l" rtl="0">
              <a:lnSpc>
                <a:spcPct val="150000"/>
              </a:lnSpc>
              <a:spcBef>
                <a:spcPts val="200"/>
              </a:spcBef>
              <a:spcAft>
                <a:spcPts val="0"/>
              </a:spcAft>
              <a:buSzPts val="2800"/>
              <a:buFont typeface="Noto Sans Symbols"/>
              <a:buChar char="▪"/>
            </a:pPr>
            <a:r>
              <a:rPr lang="en-US" sz="2800" dirty="0">
                <a:solidFill>
                  <a:schemeClr val="lt1"/>
                </a:solidFill>
              </a:rPr>
              <a:t>Comparing Accuracy measures</a:t>
            </a:r>
            <a:endParaRPr dirty="0"/>
          </a:p>
          <a:p>
            <a:pPr marL="457200" lvl="0" indent="-457200" algn="l" rtl="0">
              <a:lnSpc>
                <a:spcPct val="150000"/>
              </a:lnSpc>
              <a:spcBef>
                <a:spcPts val="200"/>
              </a:spcBef>
              <a:spcAft>
                <a:spcPts val="0"/>
              </a:spcAft>
              <a:buSzPts val="2800"/>
              <a:buFont typeface="Noto Sans Symbols"/>
              <a:buChar char="▪"/>
            </a:pPr>
            <a:r>
              <a:rPr lang="en-US" sz="2800" dirty="0">
                <a:solidFill>
                  <a:schemeClr val="lt1"/>
                </a:solidFill>
              </a:rPr>
              <a:t>How did our Analysis and findings help Management</a:t>
            </a:r>
            <a:endParaRPr dirty="0"/>
          </a:p>
          <a:p>
            <a:pPr marL="285750" lvl="0" indent="-196850" algn="l" rtl="0">
              <a:lnSpc>
                <a:spcPct val="90000"/>
              </a:lnSpc>
              <a:spcBef>
                <a:spcPts val="200"/>
              </a:spcBef>
              <a:spcAft>
                <a:spcPts val="0"/>
              </a:spcAft>
              <a:buSzPts val="1400"/>
              <a:buFont typeface="Noto Sans Symbols"/>
              <a:buNone/>
            </a:pPr>
            <a:endParaRPr dirty="0">
              <a:solidFill>
                <a:schemeClr val="lt1"/>
              </a:solidFill>
            </a:endParaRPr>
          </a:p>
          <a:p>
            <a:pPr marL="285750" lvl="0" indent="-196850" algn="l" rtl="0">
              <a:lnSpc>
                <a:spcPct val="90000"/>
              </a:lnSpc>
              <a:spcBef>
                <a:spcPts val="200"/>
              </a:spcBef>
              <a:spcAft>
                <a:spcPts val="0"/>
              </a:spcAft>
              <a:buSzPts val="1400"/>
              <a:buFont typeface="Noto Sans Symbols"/>
              <a:buNone/>
            </a:pPr>
            <a:endParaRPr dirty="0">
              <a:solidFill>
                <a:schemeClr val="lt1"/>
              </a:solidFill>
            </a:endParaRPr>
          </a:p>
          <a:p>
            <a:pPr marL="285750" lvl="0" indent="-196850" algn="l" rtl="0">
              <a:lnSpc>
                <a:spcPct val="90000"/>
              </a:lnSpc>
              <a:spcBef>
                <a:spcPts val="200"/>
              </a:spcBef>
              <a:spcAft>
                <a:spcPts val="0"/>
              </a:spcAft>
              <a:buSzPts val="1400"/>
              <a:buFont typeface="Noto Sans Symbols"/>
              <a:buNone/>
            </a:pPr>
            <a:endParaRPr dirty="0">
              <a:solidFill>
                <a:schemeClr val="lt1"/>
              </a:solidFill>
            </a:endParaRPr>
          </a:p>
          <a:p>
            <a:pPr marL="285750" lvl="0" indent="-196850" algn="l" rtl="0">
              <a:lnSpc>
                <a:spcPct val="90000"/>
              </a:lnSpc>
              <a:spcBef>
                <a:spcPts val="200"/>
              </a:spcBef>
              <a:spcAft>
                <a:spcPts val="0"/>
              </a:spcAft>
              <a:buSzPts val="1400"/>
              <a:buFont typeface="Noto Sans Symbols"/>
              <a:buNone/>
            </a:pPr>
            <a:endParaRPr dirty="0">
              <a:solidFill>
                <a:schemeClr val="lt1"/>
              </a:solidFill>
            </a:endParaRPr>
          </a:p>
          <a:p>
            <a:pPr marL="285750" lvl="0" indent="-196850" algn="l" rtl="0">
              <a:lnSpc>
                <a:spcPct val="90000"/>
              </a:lnSpc>
              <a:spcBef>
                <a:spcPts val="200"/>
              </a:spcBef>
              <a:spcAft>
                <a:spcPts val="0"/>
              </a:spcAft>
              <a:buSzPts val="1400"/>
              <a:buFont typeface="Noto Sans Symbols"/>
              <a:buNone/>
            </a:pPr>
            <a:endParaRPr dirty="0">
              <a:solidFill>
                <a:schemeClr val="lt1"/>
              </a:solidFill>
            </a:endParaRPr>
          </a:p>
          <a:p>
            <a:pPr marL="285750" lvl="0" indent="-196850" algn="l" rtl="0">
              <a:lnSpc>
                <a:spcPct val="90000"/>
              </a:lnSpc>
              <a:spcBef>
                <a:spcPts val="200"/>
              </a:spcBef>
              <a:spcAft>
                <a:spcPts val="0"/>
              </a:spcAft>
              <a:buSzPts val="1400"/>
              <a:buFont typeface="Noto Sans Symbols"/>
              <a:buNone/>
            </a:pPr>
            <a:endParaRPr dirty="0">
              <a:solidFill>
                <a:schemeClr val="lt1"/>
              </a:solidFill>
            </a:endParaRPr>
          </a:p>
        </p:txBody>
      </p:sp>
      <p:sp>
        <p:nvSpPr>
          <p:cNvPr id="216" name="Google Shape;216;p3"/>
          <p:cNvSpPr/>
          <p:nvPr/>
        </p:nvSpPr>
        <p:spPr>
          <a:xfrm>
            <a:off x="15" y="6334316"/>
            <a:ext cx="12191985" cy="664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g10539f7a793_1_195"/>
          <p:cNvSpPr txBox="1">
            <a:spLocks noGrp="1"/>
          </p:cNvSpPr>
          <p:nvPr>
            <p:ph type="title"/>
          </p:nvPr>
        </p:nvSpPr>
        <p:spPr>
          <a:xfrm>
            <a:off x="838200" y="859290"/>
            <a:ext cx="10515600" cy="7260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accent4"/>
              </a:buClr>
              <a:buSzPct val="90566"/>
              <a:buFont typeface="Calibri"/>
              <a:buNone/>
            </a:pPr>
            <a:r>
              <a:rPr lang="en-US" dirty="0"/>
              <a:t>EXPONENTIAL SMOOTHING FORECASTING</a:t>
            </a:r>
            <a:endParaRPr dirty="0"/>
          </a:p>
          <a:p>
            <a:pPr marL="0" lvl="0" indent="0" algn="r" rtl="0">
              <a:lnSpc>
                <a:spcPct val="85000"/>
              </a:lnSpc>
              <a:spcBef>
                <a:spcPts val="0"/>
              </a:spcBef>
              <a:spcAft>
                <a:spcPts val="0"/>
              </a:spcAft>
              <a:buClr>
                <a:schemeClr val="accent4"/>
              </a:buClr>
              <a:buSzPct val="100000"/>
              <a:buFont typeface="Calibri"/>
              <a:buNone/>
            </a:pPr>
            <a:endParaRPr dirty="0"/>
          </a:p>
        </p:txBody>
      </p:sp>
      <p:sp>
        <p:nvSpPr>
          <p:cNvPr id="458" name="Google Shape;458;g10539f7a793_1_195"/>
          <p:cNvSpPr txBox="1">
            <a:spLocks noGrp="1"/>
          </p:cNvSpPr>
          <p:nvPr>
            <p:ph type="body" idx="1"/>
          </p:nvPr>
        </p:nvSpPr>
        <p:spPr>
          <a:xfrm>
            <a:off x="1277759" y="2063838"/>
            <a:ext cx="9934800" cy="402540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400"/>
              </a:spcBef>
              <a:spcAft>
                <a:spcPts val="0"/>
              </a:spcAft>
              <a:buNone/>
            </a:pPr>
            <a:endParaRPr/>
          </a:p>
          <a:p>
            <a:pPr marL="342900" lvl="0" indent="-215900" algn="l" rtl="0">
              <a:lnSpc>
                <a:spcPct val="90000"/>
              </a:lnSpc>
              <a:spcBef>
                <a:spcPts val="1400"/>
              </a:spcBef>
              <a:spcAft>
                <a:spcPts val="0"/>
              </a:spcAft>
              <a:buSzPts val="2000"/>
              <a:buFont typeface="Noto Sans Symbols"/>
              <a:buNone/>
            </a:pPr>
            <a:endParaRPr/>
          </a:p>
        </p:txBody>
      </p:sp>
      <p:sp>
        <p:nvSpPr>
          <p:cNvPr id="459" name="Google Shape;459;g10539f7a793_1_195"/>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pic>
        <p:nvPicPr>
          <p:cNvPr id="460" name="Google Shape;460;g10539f7a793_1_195"/>
          <p:cNvPicPr preferRelativeResize="0"/>
          <p:nvPr/>
        </p:nvPicPr>
        <p:blipFill>
          <a:blip r:embed="rId3">
            <a:alphaModFix/>
          </a:blip>
          <a:stretch>
            <a:fillRect/>
          </a:stretch>
        </p:blipFill>
        <p:spPr>
          <a:xfrm>
            <a:off x="6286475" y="2271000"/>
            <a:ext cx="5314950" cy="3152775"/>
          </a:xfrm>
          <a:prstGeom prst="rect">
            <a:avLst/>
          </a:prstGeom>
          <a:noFill/>
          <a:ln>
            <a:noFill/>
          </a:ln>
        </p:spPr>
      </p:pic>
      <p:pic>
        <p:nvPicPr>
          <p:cNvPr id="461" name="Google Shape;461;g10539f7a793_1_195"/>
          <p:cNvPicPr preferRelativeResize="0"/>
          <p:nvPr/>
        </p:nvPicPr>
        <p:blipFill>
          <a:blip r:embed="rId4">
            <a:alphaModFix/>
          </a:blip>
          <a:stretch>
            <a:fillRect/>
          </a:stretch>
        </p:blipFill>
        <p:spPr>
          <a:xfrm>
            <a:off x="838200" y="2063838"/>
            <a:ext cx="5314950" cy="3152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g10539f7a793_1_189"/>
          <p:cNvSpPr txBox="1">
            <a:spLocks noGrp="1"/>
          </p:cNvSpPr>
          <p:nvPr>
            <p:ph type="title"/>
          </p:nvPr>
        </p:nvSpPr>
        <p:spPr>
          <a:xfrm>
            <a:off x="838200" y="649956"/>
            <a:ext cx="10515600" cy="726000"/>
          </a:xfrm>
          <a:prstGeom prst="rect">
            <a:avLst/>
          </a:prstGeom>
          <a:noFill/>
          <a:ln>
            <a:noFill/>
          </a:ln>
        </p:spPr>
        <p:txBody>
          <a:bodyPr spcFirstLastPara="1" wrap="square" lIns="91425" tIns="45700" rIns="91425" bIns="45700" anchor="ctr" anchorCtr="0">
            <a:normAutofit/>
          </a:bodyPr>
          <a:lstStyle/>
          <a:p>
            <a:pPr marL="0" lvl="0" indent="0" algn="r" rtl="0">
              <a:lnSpc>
                <a:spcPct val="85000"/>
              </a:lnSpc>
              <a:spcBef>
                <a:spcPts val="0"/>
              </a:spcBef>
              <a:spcAft>
                <a:spcPts val="0"/>
              </a:spcAft>
              <a:buClr>
                <a:schemeClr val="accent4"/>
              </a:buClr>
              <a:buSzPts val="3200"/>
              <a:buFont typeface="Calibri"/>
              <a:buNone/>
            </a:pPr>
            <a:r>
              <a:rPr lang="en-US" dirty="0"/>
              <a:t>HOLT WINTERS FORECASTING</a:t>
            </a:r>
            <a:endParaRPr dirty="0"/>
          </a:p>
        </p:txBody>
      </p:sp>
      <p:sp>
        <p:nvSpPr>
          <p:cNvPr id="467" name="Google Shape;467;g10539f7a793_1_189"/>
          <p:cNvSpPr txBox="1">
            <a:spLocks noGrp="1"/>
          </p:cNvSpPr>
          <p:nvPr>
            <p:ph type="body" idx="1"/>
          </p:nvPr>
        </p:nvSpPr>
        <p:spPr>
          <a:xfrm>
            <a:off x="6843199" y="2063850"/>
            <a:ext cx="5105100" cy="402540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400"/>
              </a:spcBef>
              <a:spcAft>
                <a:spcPts val="0"/>
              </a:spcAft>
              <a:buNone/>
            </a:pPr>
            <a:endParaRPr dirty="0"/>
          </a:p>
          <a:p>
            <a:pPr marL="342900" lvl="0" indent="-215900" algn="l" rtl="0">
              <a:lnSpc>
                <a:spcPct val="90000"/>
              </a:lnSpc>
              <a:spcBef>
                <a:spcPts val="1400"/>
              </a:spcBef>
              <a:spcAft>
                <a:spcPts val="0"/>
              </a:spcAft>
              <a:buSzPts val="2000"/>
              <a:buFont typeface="Noto Sans Symbols"/>
              <a:buNone/>
            </a:pPr>
            <a:endParaRPr dirty="0"/>
          </a:p>
        </p:txBody>
      </p:sp>
      <p:sp>
        <p:nvSpPr>
          <p:cNvPr id="468" name="Google Shape;468;g10539f7a793_1_189"/>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pic>
        <p:nvPicPr>
          <p:cNvPr id="470" name="Google Shape;470;g10539f7a793_1_189"/>
          <p:cNvPicPr preferRelativeResize="0"/>
          <p:nvPr/>
        </p:nvPicPr>
        <p:blipFill>
          <a:blip r:embed="rId3">
            <a:alphaModFix/>
          </a:blip>
          <a:stretch>
            <a:fillRect/>
          </a:stretch>
        </p:blipFill>
        <p:spPr>
          <a:xfrm>
            <a:off x="419800" y="2082888"/>
            <a:ext cx="5314950" cy="3152775"/>
          </a:xfrm>
          <a:prstGeom prst="rect">
            <a:avLst/>
          </a:prstGeom>
          <a:noFill/>
          <a:ln>
            <a:noFill/>
          </a:ln>
        </p:spPr>
      </p:pic>
      <p:sp>
        <p:nvSpPr>
          <p:cNvPr id="8" name="Google Shape;310;g10539f7a793_1_83">
            <a:extLst>
              <a:ext uri="{FF2B5EF4-FFF2-40B4-BE49-F238E27FC236}">
                <a16:creationId xmlns:a16="http://schemas.microsoft.com/office/drawing/2014/main" id="{3AA7F4FC-ED72-419F-8370-DF07E6FE24B2}"/>
              </a:ext>
            </a:extLst>
          </p:cNvPr>
          <p:cNvSpPr txBox="1">
            <a:spLocks/>
          </p:cNvSpPr>
          <p:nvPr/>
        </p:nvSpPr>
        <p:spPr>
          <a:xfrm>
            <a:off x="5734247" y="1677895"/>
            <a:ext cx="6006900" cy="1015606"/>
          </a:xfrm>
          <a:prstGeom prst="rect">
            <a:avLst/>
          </a:prstGeom>
          <a:noFill/>
          <a:ln>
            <a:noFill/>
          </a:ln>
        </p:spPr>
        <p:txBody>
          <a:bodyPr spcFirstLastPara="1" wrap="square" lIns="0" tIns="45700" rIns="0" bIns="45700" anchor="t" anchorCtr="0">
            <a:normAutofit lnSpcReduction="10000"/>
          </a:bodyPr>
          <a:lstStyle>
            <a:defPPr marR="0" lvl="0" algn="l" rtl="0">
              <a:lnSpc>
                <a:spcPct val="100000"/>
              </a:lnSpc>
              <a:spcBef>
                <a:spcPts val="0"/>
              </a:spcBef>
              <a:spcAft>
                <a:spcPts val="0"/>
              </a:spcAft>
            </a:defPPr>
            <a:lvl1pPr marL="457200" marR="0" lvl="0" indent="-228600" algn="l" rtl="0">
              <a:lnSpc>
                <a:spcPct val="90000"/>
              </a:lnSpc>
              <a:spcBef>
                <a:spcPts val="1200"/>
              </a:spcBef>
              <a:spcAft>
                <a:spcPts val="0"/>
              </a:spcAft>
              <a:buClr>
                <a:schemeClr val="accent1"/>
              </a:buClr>
              <a:buSzPts val="2000"/>
              <a:buFont typeface="Calibri"/>
              <a:buNone/>
              <a:defRPr sz="2000" b="0" i="0" u="none" strike="noStrike" cap="none">
                <a:solidFill>
                  <a:schemeClr val="accent5"/>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6pPr>
            <a:lvl7pPr marL="3200400" marR="0" lvl="6"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7pPr>
            <a:lvl8pPr marL="3657600" marR="0" lvl="7"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8pPr>
            <a:lvl9pPr marL="4114800" marR="0" lvl="8" indent="-342900" algn="l" rtl="0">
              <a:lnSpc>
                <a:spcPct val="90000"/>
              </a:lnSpc>
              <a:spcBef>
                <a:spcPts val="400"/>
              </a:spcBef>
              <a:spcAft>
                <a:spcPts val="40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9pPr>
          </a:lstStyle>
          <a:p>
            <a:pPr marL="0" indent="0">
              <a:lnSpc>
                <a:spcPct val="100000"/>
              </a:lnSpc>
              <a:spcBef>
                <a:spcPts val="0"/>
              </a:spcBef>
            </a:pPr>
            <a:endParaRPr lang="en-US" sz="1600" dirty="0">
              <a:solidFill>
                <a:srgbClr val="1F394D"/>
              </a:solidFill>
            </a:endParaRPr>
          </a:p>
          <a:p>
            <a:pPr indent="0">
              <a:lnSpc>
                <a:spcPct val="100000"/>
              </a:lnSpc>
              <a:spcBef>
                <a:spcPts val="0"/>
              </a:spcBef>
            </a:pPr>
            <a:endParaRPr lang="en-US" sz="1600" dirty="0">
              <a:solidFill>
                <a:srgbClr val="1F394D"/>
              </a:solidFill>
            </a:endParaRPr>
          </a:p>
          <a:p>
            <a:pPr indent="0">
              <a:lnSpc>
                <a:spcPct val="100000"/>
              </a:lnSpc>
              <a:spcBef>
                <a:spcPts val="0"/>
              </a:spcBef>
            </a:pPr>
            <a:endParaRPr lang="en-US" sz="1600" dirty="0">
              <a:solidFill>
                <a:srgbClr val="1F394D"/>
              </a:solidFill>
            </a:endParaRPr>
          </a:p>
          <a:p>
            <a:pPr marL="285750" indent="-285750">
              <a:lnSpc>
                <a:spcPct val="100000"/>
              </a:lnSpc>
              <a:spcBef>
                <a:spcPts val="0"/>
              </a:spcBef>
              <a:buSzPts val="1600"/>
              <a:buFont typeface="Noto Sans Symbols"/>
              <a:buChar char="▪"/>
            </a:pPr>
            <a:r>
              <a:rPr lang="en-US" sz="1600" dirty="0">
                <a:solidFill>
                  <a:srgbClr val="1F394D"/>
                </a:solidFill>
              </a:rPr>
              <a:t>ACCURACY VALUES</a:t>
            </a:r>
            <a:endParaRPr lang="en-US" dirty="0"/>
          </a:p>
        </p:txBody>
      </p:sp>
      <p:graphicFrame>
        <p:nvGraphicFramePr>
          <p:cNvPr id="9" name="Table 2">
            <a:extLst>
              <a:ext uri="{FF2B5EF4-FFF2-40B4-BE49-F238E27FC236}">
                <a16:creationId xmlns:a16="http://schemas.microsoft.com/office/drawing/2014/main" id="{F599A85A-0F18-46CA-A094-C9BB801B4C12}"/>
              </a:ext>
            </a:extLst>
          </p:cNvPr>
          <p:cNvGraphicFramePr>
            <a:graphicFrameLocks noGrp="1"/>
          </p:cNvGraphicFramePr>
          <p:nvPr>
            <p:extLst>
              <p:ext uri="{D42A27DB-BD31-4B8C-83A1-F6EECF244321}">
                <p14:modId xmlns:p14="http://schemas.microsoft.com/office/powerpoint/2010/main" val="4220237631"/>
              </p:ext>
            </p:extLst>
          </p:nvPr>
        </p:nvGraphicFramePr>
        <p:xfrm>
          <a:off x="5734750" y="2825806"/>
          <a:ext cx="6008422" cy="741680"/>
        </p:xfrm>
        <a:graphic>
          <a:graphicData uri="http://schemas.openxmlformats.org/drawingml/2006/table">
            <a:tbl>
              <a:tblPr firstRow="1" bandRow="1">
                <a:tableStyleId>{8B44A43D-33B9-49A4-8D0A-DC57BA4B51DE}</a:tableStyleId>
              </a:tblPr>
              <a:tblGrid>
                <a:gridCol w="858346">
                  <a:extLst>
                    <a:ext uri="{9D8B030D-6E8A-4147-A177-3AD203B41FA5}">
                      <a16:colId xmlns:a16="http://schemas.microsoft.com/office/drawing/2014/main" val="1390406755"/>
                    </a:ext>
                  </a:extLst>
                </a:gridCol>
                <a:gridCol w="858346">
                  <a:extLst>
                    <a:ext uri="{9D8B030D-6E8A-4147-A177-3AD203B41FA5}">
                      <a16:colId xmlns:a16="http://schemas.microsoft.com/office/drawing/2014/main" val="2600529606"/>
                    </a:ext>
                  </a:extLst>
                </a:gridCol>
                <a:gridCol w="858346">
                  <a:extLst>
                    <a:ext uri="{9D8B030D-6E8A-4147-A177-3AD203B41FA5}">
                      <a16:colId xmlns:a16="http://schemas.microsoft.com/office/drawing/2014/main" val="3101573395"/>
                    </a:ext>
                  </a:extLst>
                </a:gridCol>
                <a:gridCol w="858346">
                  <a:extLst>
                    <a:ext uri="{9D8B030D-6E8A-4147-A177-3AD203B41FA5}">
                      <a16:colId xmlns:a16="http://schemas.microsoft.com/office/drawing/2014/main" val="857191299"/>
                    </a:ext>
                  </a:extLst>
                </a:gridCol>
                <a:gridCol w="858346">
                  <a:extLst>
                    <a:ext uri="{9D8B030D-6E8A-4147-A177-3AD203B41FA5}">
                      <a16:colId xmlns:a16="http://schemas.microsoft.com/office/drawing/2014/main" val="3552239181"/>
                    </a:ext>
                  </a:extLst>
                </a:gridCol>
                <a:gridCol w="858346">
                  <a:extLst>
                    <a:ext uri="{9D8B030D-6E8A-4147-A177-3AD203B41FA5}">
                      <a16:colId xmlns:a16="http://schemas.microsoft.com/office/drawing/2014/main" val="2806216125"/>
                    </a:ext>
                  </a:extLst>
                </a:gridCol>
                <a:gridCol w="858346">
                  <a:extLst>
                    <a:ext uri="{9D8B030D-6E8A-4147-A177-3AD203B41FA5}">
                      <a16:colId xmlns:a16="http://schemas.microsoft.com/office/drawing/2014/main" val="2752572631"/>
                    </a:ext>
                  </a:extLst>
                </a:gridCol>
              </a:tblGrid>
              <a:tr h="370840">
                <a:tc>
                  <a:txBody>
                    <a:bodyPr/>
                    <a:lstStyle/>
                    <a:p>
                      <a:pPr algn="ctr"/>
                      <a:r>
                        <a:rPr lang="en-US" sz="1300" b="1" dirty="0"/>
                        <a:t>ME</a:t>
                      </a:r>
                    </a:p>
                  </a:txBody>
                  <a:tcPr anchor="ctr"/>
                </a:tc>
                <a:tc>
                  <a:txBody>
                    <a:bodyPr/>
                    <a:lstStyle/>
                    <a:p>
                      <a:pPr algn="ctr"/>
                      <a:r>
                        <a:rPr lang="en-US" sz="1300" b="1" dirty="0"/>
                        <a:t>RMSE</a:t>
                      </a:r>
                    </a:p>
                  </a:txBody>
                  <a:tcPr anchor="ctr"/>
                </a:tc>
                <a:tc>
                  <a:txBody>
                    <a:bodyPr/>
                    <a:lstStyle/>
                    <a:p>
                      <a:pPr algn="ctr"/>
                      <a:r>
                        <a:rPr lang="en-US" sz="1300" b="1" dirty="0"/>
                        <a:t>MAE</a:t>
                      </a:r>
                    </a:p>
                  </a:txBody>
                  <a:tcPr anchor="ctr"/>
                </a:tc>
                <a:tc>
                  <a:txBody>
                    <a:bodyPr/>
                    <a:lstStyle/>
                    <a:p>
                      <a:pPr algn="ctr"/>
                      <a:r>
                        <a:rPr lang="en-US" sz="1300" b="1" dirty="0"/>
                        <a:t>MPE</a:t>
                      </a:r>
                    </a:p>
                  </a:txBody>
                  <a:tcPr anchor="ctr"/>
                </a:tc>
                <a:tc>
                  <a:txBody>
                    <a:bodyPr/>
                    <a:lstStyle/>
                    <a:p>
                      <a:pPr algn="ctr"/>
                      <a:r>
                        <a:rPr lang="en-US" sz="1300" b="1" dirty="0"/>
                        <a:t>MAPE</a:t>
                      </a:r>
                    </a:p>
                  </a:txBody>
                  <a:tcPr anchor="ctr"/>
                </a:tc>
                <a:tc>
                  <a:txBody>
                    <a:bodyPr/>
                    <a:lstStyle/>
                    <a:p>
                      <a:pPr algn="ctr"/>
                      <a:r>
                        <a:rPr lang="en-US" sz="1300" b="1" dirty="0"/>
                        <a:t>MASE</a:t>
                      </a:r>
                    </a:p>
                  </a:txBody>
                  <a:tcPr anchor="ctr"/>
                </a:tc>
                <a:tc>
                  <a:txBody>
                    <a:bodyPr/>
                    <a:lstStyle/>
                    <a:p>
                      <a:pPr algn="ctr"/>
                      <a:r>
                        <a:rPr lang="en-US" sz="1300" b="1" dirty="0"/>
                        <a:t>ACF1</a:t>
                      </a:r>
                    </a:p>
                  </a:txBody>
                  <a:tcPr anchor="ctr"/>
                </a:tc>
                <a:extLst>
                  <a:ext uri="{0D108BD9-81ED-4DB2-BD59-A6C34878D82A}">
                    <a16:rowId xmlns:a16="http://schemas.microsoft.com/office/drawing/2014/main" val="3556015944"/>
                  </a:ext>
                </a:extLst>
              </a:tr>
              <a:tr h="370840">
                <a:tc>
                  <a:txBody>
                    <a:bodyPr/>
                    <a:lstStyle/>
                    <a:p>
                      <a:r>
                        <a:rPr lang="en-US" sz="1100" dirty="0">
                          <a:solidFill>
                            <a:srgbClr val="002060"/>
                          </a:solidFill>
                        </a:rPr>
                        <a:t>-20.55108</a:t>
                      </a:r>
                    </a:p>
                  </a:txBody>
                  <a:tcPr/>
                </a:tc>
                <a:tc>
                  <a:txBody>
                    <a:bodyPr/>
                    <a:lstStyle/>
                    <a:p>
                      <a:r>
                        <a:rPr lang="en-US" sz="1100" dirty="0">
                          <a:solidFill>
                            <a:srgbClr val="002060"/>
                          </a:solidFill>
                        </a:rPr>
                        <a:t>1179.395</a:t>
                      </a:r>
                    </a:p>
                  </a:txBody>
                  <a:tcPr/>
                </a:tc>
                <a:tc>
                  <a:txBody>
                    <a:bodyPr/>
                    <a:lstStyle/>
                    <a:p>
                      <a:r>
                        <a:rPr lang="en-US" sz="1100" dirty="0">
                          <a:solidFill>
                            <a:srgbClr val="002060"/>
                          </a:solidFill>
                        </a:rPr>
                        <a:t>795.9391</a:t>
                      </a:r>
                    </a:p>
                  </a:txBody>
                  <a:tcPr/>
                </a:tc>
                <a:tc>
                  <a:txBody>
                    <a:bodyPr/>
                    <a:lstStyle/>
                    <a:p>
                      <a:r>
                        <a:rPr lang="en-US" sz="1100" dirty="0">
                          <a:solidFill>
                            <a:srgbClr val="002060"/>
                          </a:solidFill>
                        </a:rPr>
                        <a:t>-2.795843</a:t>
                      </a:r>
                    </a:p>
                  </a:txBody>
                  <a:tcPr/>
                </a:tc>
                <a:tc>
                  <a:txBody>
                    <a:bodyPr/>
                    <a:lstStyle/>
                    <a:p>
                      <a:r>
                        <a:rPr lang="en-US" sz="1100" dirty="0">
                          <a:solidFill>
                            <a:srgbClr val="002060"/>
                          </a:solidFill>
                        </a:rPr>
                        <a:t>15.84126</a:t>
                      </a:r>
                    </a:p>
                  </a:txBody>
                  <a:tcPr/>
                </a:tc>
                <a:tc>
                  <a:txBody>
                    <a:bodyPr/>
                    <a:lstStyle/>
                    <a:p>
                      <a:r>
                        <a:rPr lang="en-US" sz="1100" dirty="0">
                          <a:solidFill>
                            <a:srgbClr val="002060"/>
                          </a:solidFill>
                        </a:rPr>
                        <a:t>0.7521712</a:t>
                      </a:r>
                    </a:p>
                  </a:txBody>
                  <a:tcPr/>
                </a:tc>
                <a:tc>
                  <a:txBody>
                    <a:bodyPr/>
                    <a:lstStyle/>
                    <a:p>
                      <a:r>
                        <a:rPr lang="en-US" sz="1100" dirty="0">
                          <a:solidFill>
                            <a:srgbClr val="002060"/>
                          </a:solidFill>
                        </a:rPr>
                        <a:t>0.1013042</a:t>
                      </a:r>
                    </a:p>
                  </a:txBody>
                  <a:tcPr/>
                </a:tc>
                <a:extLst>
                  <a:ext uri="{0D108BD9-81ED-4DB2-BD59-A6C34878D82A}">
                    <a16:rowId xmlns:a16="http://schemas.microsoft.com/office/drawing/2014/main" val="603236599"/>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g10539f7a793_1_183"/>
          <p:cNvSpPr txBox="1">
            <a:spLocks noGrp="1"/>
          </p:cNvSpPr>
          <p:nvPr>
            <p:ph type="title"/>
          </p:nvPr>
        </p:nvSpPr>
        <p:spPr>
          <a:xfrm>
            <a:off x="838200" y="649956"/>
            <a:ext cx="10515600" cy="726000"/>
          </a:xfrm>
          <a:prstGeom prst="rect">
            <a:avLst/>
          </a:prstGeom>
          <a:noFill/>
          <a:ln>
            <a:noFill/>
          </a:ln>
        </p:spPr>
        <p:txBody>
          <a:bodyPr spcFirstLastPara="1" wrap="square" lIns="91425" tIns="45700" rIns="91425" bIns="45700" anchor="ctr" anchorCtr="0">
            <a:normAutofit/>
          </a:bodyPr>
          <a:lstStyle/>
          <a:p>
            <a:pPr marL="0" lvl="0" indent="0" algn="r" rtl="0">
              <a:lnSpc>
                <a:spcPct val="85000"/>
              </a:lnSpc>
              <a:spcBef>
                <a:spcPts val="0"/>
              </a:spcBef>
              <a:spcAft>
                <a:spcPts val="0"/>
              </a:spcAft>
              <a:buClr>
                <a:schemeClr val="accent4"/>
              </a:buClr>
              <a:buSzPts val="3200"/>
              <a:buFont typeface="Calibri"/>
              <a:buNone/>
            </a:pPr>
            <a:r>
              <a:rPr lang="en-US"/>
              <a:t>HOLT WINTERS FORECASTING</a:t>
            </a:r>
            <a:endParaRPr/>
          </a:p>
        </p:txBody>
      </p:sp>
      <p:sp>
        <p:nvSpPr>
          <p:cNvPr id="477" name="Google Shape;477;g10539f7a793_1_183"/>
          <p:cNvSpPr txBox="1">
            <a:spLocks noGrp="1"/>
          </p:cNvSpPr>
          <p:nvPr>
            <p:ph type="body" idx="1"/>
          </p:nvPr>
        </p:nvSpPr>
        <p:spPr>
          <a:xfrm>
            <a:off x="1277759" y="2063838"/>
            <a:ext cx="9934800" cy="402540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400"/>
              </a:spcBef>
              <a:spcAft>
                <a:spcPts val="0"/>
              </a:spcAft>
              <a:buNone/>
            </a:pPr>
            <a:endParaRPr/>
          </a:p>
          <a:p>
            <a:pPr marL="342900" lvl="0" indent="-215900" algn="l" rtl="0">
              <a:lnSpc>
                <a:spcPct val="90000"/>
              </a:lnSpc>
              <a:spcBef>
                <a:spcPts val="1400"/>
              </a:spcBef>
              <a:spcAft>
                <a:spcPts val="0"/>
              </a:spcAft>
              <a:buSzPts val="2000"/>
              <a:buFont typeface="Noto Sans Symbols"/>
              <a:buNone/>
            </a:pPr>
            <a:endParaRPr/>
          </a:p>
        </p:txBody>
      </p:sp>
      <p:sp>
        <p:nvSpPr>
          <p:cNvPr id="478" name="Google Shape;478;g10539f7a793_1_183"/>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pic>
        <p:nvPicPr>
          <p:cNvPr id="479" name="Google Shape;479;g10539f7a793_1_183"/>
          <p:cNvPicPr preferRelativeResize="0"/>
          <p:nvPr/>
        </p:nvPicPr>
        <p:blipFill>
          <a:blip r:embed="rId3">
            <a:alphaModFix/>
          </a:blip>
          <a:stretch>
            <a:fillRect/>
          </a:stretch>
        </p:blipFill>
        <p:spPr>
          <a:xfrm>
            <a:off x="838200" y="2180600"/>
            <a:ext cx="5314950" cy="3152775"/>
          </a:xfrm>
          <a:prstGeom prst="rect">
            <a:avLst/>
          </a:prstGeom>
          <a:noFill/>
          <a:ln>
            <a:noFill/>
          </a:ln>
        </p:spPr>
      </p:pic>
      <p:pic>
        <p:nvPicPr>
          <p:cNvPr id="480" name="Google Shape;480;g10539f7a793_1_183"/>
          <p:cNvPicPr preferRelativeResize="0"/>
          <p:nvPr/>
        </p:nvPicPr>
        <p:blipFill rotWithShape="1">
          <a:blip r:embed="rId4">
            <a:alphaModFix/>
          </a:blip>
          <a:srcRect l="-2770" r="2769"/>
          <a:stretch/>
        </p:blipFill>
        <p:spPr>
          <a:xfrm>
            <a:off x="6038850" y="2341463"/>
            <a:ext cx="5314950" cy="3152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g10539f7a793_1_177"/>
          <p:cNvSpPr txBox="1">
            <a:spLocks noGrp="1"/>
          </p:cNvSpPr>
          <p:nvPr>
            <p:ph type="title"/>
          </p:nvPr>
        </p:nvSpPr>
        <p:spPr>
          <a:xfrm>
            <a:off x="838200" y="649956"/>
            <a:ext cx="10515600" cy="726000"/>
          </a:xfrm>
          <a:prstGeom prst="rect">
            <a:avLst/>
          </a:prstGeom>
          <a:noFill/>
          <a:ln>
            <a:noFill/>
          </a:ln>
        </p:spPr>
        <p:txBody>
          <a:bodyPr spcFirstLastPara="1" wrap="square" lIns="91425" tIns="45700" rIns="91425" bIns="45700" anchor="ctr" anchorCtr="0">
            <a:normAutofit/>
          </a:bodyPr>
          <a:lstStyle/>
          <a:p>
            <a:pPr marL="0" lvl="0" indent="0" algn="r" rtl="0">
              <a:lnSpc>
                <a:spcPct val="85000"/>
              </a:lnSpc>
              <a:spcBef>
                <a:spcPts val="0"/>
              </a:spcBef>
              <a:spcAft>
                <a:spcPts val="0"/>
              </a:spcAft>
              <a:buClr>
                <a:schemeClr val="accent4"/>
              </a:buClr>
              <a:buSzPts val="3200"/>
              <a:buFont typeface="Calibri"/>
              <a:buNone/>
            </a:pPr>
            <a:r>
              <a:rPr lang="en-US"/>
              <a:t>ARIMA</a:t>
            </a:r>
            <a:endParaRPr/>
          </a:p>
        </p:txBody>
      </p:sp>
      <p:sp>
        <p:nvSpPr>
          <p:cNvPr id="487" name="Google Shape;487;g10539f7a793_1_177"/>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pic>
        <p:nvPicPr>
          <p:cNvPr id="488" name="Google Shape;488;g10539f7a793_1_177"/>
          <p:cNvPicPr preferRelativeResize="0"/>
          <p:nvPr/>
        </p:nvPicPr>
        <p:blipFill>
          <a:blip r:embed="rId3">
            <a:alphaModFix/>
          </a:blip>
          <a:stretch>
            <a:fillRect/>
          </a:stretch>
        </p:blipFill>
        <p:spPr>
          <a:xfrm>
            <a:off x="418400" y="2167538"/>
            <a:ext cx="5314950" cy="3152775"/>
          </a:xfrm>
          <a:prstGeom prst="rect">
            <a:avLst/>
          </a:prstGeom>
          <a:noFill/>
          <a:ln>
            <a:noFill/>
          </a:ln>
        </p:spPr>
      </p:pic>
      <p:sp>
        <p:nvSpPr>
          <p:cNvPr id="7" name="Google Shape;310;g10539f7a793_1_83">
            <a:extLst>
              <a:ext uri="{FF2B5EF4-FFF2-40B4-BE49-F238E27FC236}">
                <a16:creationId xmlns:a16="http://schemas.microsoft.com/office/drawing/2014/main" id="{758B7B3A-1034-4AA6-AB31-4DD508D1D14C}"/>
              </a:ext>
            </a:extLst>
          </p:cNvPr>
          <p:cNvSpPr txBox="1">
            <a:spLocks/>
          </p:cNvSpPr>
          <p:nvPr/>
        </p:nvSpPr>
        <p:spPr>
          <a:xfrm>
            <a:off x="5740597" y="1759614"/>
            <a:ext cx="6006900" cy="1015606"/>
          </a:xfrm>
          <a:prstGeom prst="rect">
            <a:avLst/>
          </a:prstGeom>
          <a:noFill/>
          <a:ln>
            <a:noFill/>
          </a:ln>
        </p:spPr>
        <p:txBody>
          <a:bodyPr spcFirstLastPara="1" wrap="square" lIns="0" tIns="45700" rIns="0" bIns="45700" anchor="t" anchorCtr="0">
            <a:normAutofit lnSpcReduction="10000"/>
          </a:bodyPr>
          <a:lstStyle>
            <a:defPPr marR="0" lvl="0" algn="l" rtl="0">
              <a:lnSpc>
                <a:spcPct val="100000"/>
              </a:lnSpc>
              <a:spcBef>
                <a:spcPts val="0"/>
              </a:spcBef>
              <a:spcAft>
                <a:spcPts val="0"/>
              </a:spcAft>
            </a:defPPr>
            <a:lvl1pPr marL="457200" marR="0" lvl="0" indent="-228600" algn="l" rtl="0">
              <a:lnSpc>
                <a:spcPct val="90000"/>
              </a:lnSpc>
              <a:spcBef>
                <a:spcPts val="1200"/>
              </a:spcBef>
              <a:spcAft>
                <a:spcPts val="0"/>
              </a:spcAft>
              <a:buClr>
                <a:schemeClr val="accent1"/>
              </a:buClr>
              <a:buSzPts val="2000"/>
              <a:buFont typeface="Calibri"/>
              <a:buNone/>
              <a:defRPr sz="2000" b="0" i="0" u="none" strike="noStrike" cap="none">
                <a:solidFill>
                  <a:schemeClr val="accent5"/>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6pPr>
            <a:lvl7pPr marL="3200400" marR="0" lvl="6"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7pPr>
            <a:lvl8pPr marL="3657600" marR="0" lvl="7"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8pPr>
            <a:lvl9pPr marL="4114800" marR="0" lvl="8" indent="-342900" algn="l" rtl="0">
              <a:lnSpc>
                <a:spcPct val="90000"/>
              </a:lnSpc>
              <a:spcBef>
                <a:spcPts val="400"/>
              </a:spcBef>
              <a:spcAft>
                <a:spcPts val="40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9pPr>
          </a:lstStyle>
          <a:p>
            <a:pPr marL="0" indent="0">
              <a:lnSpc>
                <a:spcPct val="100000"/>
              </a:lnSpc>
              <a:spcBef>
                <a:spcPts val="0"/>
              </a:spcBef>
            </a:pPr>
            <a:endParaRPr lang="en-US" sz="1600" dirty="0">
              <a:solidFill>
                <a:srgbClr val="1F394D"/>
              </a:solidFill>
            </a:endParaRPr>
          </a:p>
          <a:p>
            <a:pPr indent="0">
              <a:lnSpc>
                <a:spcPct val="100000"/>
              </a:lnSpc>
              <a:spcBef>
                <a:spcPts val="0"/>
              </a:spcBef>
            </a:pPr>
            <a:endParaRPr lang="en-US" sz="1600" dirty="0">
              <a:solidFill>
                <a:srgbClr val="1F394D"/>
              </a:solidFill>
            </a:endParaRPr>
          </a:p>
          <a:p>
            <a:pPr indent="0">
              <a:lnSpc>
                <a:spcPct val="100000"/>
              </a:lnSpc>
              <a:spcBef>
                <a:spcPts val="0"/>
              </a:spcBef>
            </a:pPr>
            <a:endParaRPr lang="en-US" sz="1600" dirty="0">
              <a:solidFill>
                <a:srgbClr val="1F394D"/>
              </a:solidFill>
            </a:endParaRPr>
          </a:p>
          <a:p>
            <a:pPr marL="285750" indent="-285750">
              <a:lnSpc>
                <a:spcPct val="100000"/>
              </a:lnSpc>
              <a:spcBef>
                <a:spcPts val="0"/>
              </a:spcBef>
              <a:buSzPts val="1600"/>
              <a:buFont typeface="Noto Sans Symbols"/>
              <a:buChar char="▪"/>
            </a:pPr>
            <a:r>
              <a:rPr lang="en-US" sz="1600" dirty="0">
                <a:solidFill>
                  <a:srgbClr val="1F394D"/>
                </a:solidFill>
              </a:rPr>
              <a:t>ACCURACY VALUES</a:t>
            </a:r>
            <a:endParaRPr lang="en-US" dirty="0"/>
          </a:p>
        </p:txBody>
      </p:sp>
      <p:graphicFrame>
        <p:nvGraphicFramePr>
          <p:cNvPr id="8" name="Table 2">
            <a:extLst>
              <a:ext uri="{FF2B5EF4-FFF2-40B4-BE49-F238E27FC236}">
                <a16:creationId xmlns:a16="http://schemas.microsoft.com/office/drawing/2014/main" id="{A4C8FAE1-398F-4B99-96E3-EC0EDD206898}"/>
              </a:ext>
            </a:extLst>
          </p:cNvPr>
          <p:cNvGraphicFramePr>
            <a:graphicFrameLocks noGrp="1"/>
          </p:cNvGraphicFramePr>
          <p:nvPr>
            <p:extLst>
              <p:ext uri="{D42A27DB-BD31-4B8C-83A1-F6EECF244321}">
                <p14:modId xmlns:p14="http://schemas.microsoft.com/office/powerpoint/2010/main" val="2598994304"/>
              </p:ext>
            </p:extLst>
          </p:nvPr>
        </p:nvGraphicFramePr>
        <p:xfrm>
          <a:off x="5733350" y="2919576"/>
          <a:ext cx="6008422" cy="741680"/>
        </p:xfrm>
        <a:graphic>
          <a:graphicData uri="http://schemas.openxmlformats.org/drawingml/2006/table">
            <a:tbl>
              <a:tblPr firstRow="1" bandRow="1">
                <a:tableStyleId>{8B44A43D-33B9-49A4-8D0A-DC57BA4B51DE}</a:tableStyleId>
              </a:tblPr>
              <a:tblGrid>
                <a:gridCol w="858346">
                  <a:extLst>
                    <a:ext uri="{9D8B030D-6E8A-4147-A177-3AD203B41FA5}">
                      <a16:colId xmlns:a16="http://schemas.microsoft.com/office/drawing/2014/main" val="1390406755"/>
                    </a:ext>
                  </a:extLst>
                </a:gridCol>
                <a:gridCol w="858346">
                  <a:extLst>
                    <a:ext uri="{9D8B030D-6E8A-4147-A177-3AD203B41FA5}">
                      <a16:colId xmlns:a16="http://schemas.microsoft.com/office/drawing/2014/main" val="2600529606"/>
                    </a:ext>
                  </a:extLst>
                </a:gridCol>
                <a:gridCol w="858346">
                  <a:extLst>
                    <a:ext uri="{9D8B030D-6E8A-4147-A177-3AD203B41FA5}">
                      <a16:colId xmlns:a16="http://schemas.microsoft.com/office/drawing/2014/main" val="3101573395"/>
                    </a:ext>
                  </a:extLst>
                </a:gridCol>
                <a:gridCol w="858346">
                  <a:extLst>
                    <a:ext uri="{9D8B030D-6E8A-4147-A177-3AD203B41FA5}">
                      <a16:colId xmlns:a16="http://schemas.microsoft.com/office/drawing/2014/main" val="857191299"/>
                    </a:ext>
                  </a:extLst>
                </a:gridCol>
                <a:gridCol w="858346">
                  <a:extLst>
                    <a:ext uri="{9D8B030D-6E8A-4147-A177-3AD203B41FA5}">
                      <a16:colId xmlns:a16="http://schemas.microsoft.com/office/drawing/2014/main" val="3552239181"/>
                    </a:ext>
                  </a:extLst>
                </a:gridCol>
                <a:gridCol w="858346">
                  <a:extLst>
                    <a:ext uri="{9D8B030D-6E8A-4147-A177-3AD203B41FA5}">
                      <a16:colId xmlns:a16="http://schemas.microsoft.com/office/drawing/2014/main" val="2806216125"/>
                    </a:ext>
                  </a:extLst>
                </a:gridCol>
                <a:gridCol w="858346">
                  <a:extLst>
                    <a:ext uri="{9D8B030D-6E8A-4147-A177-3AD203B41FA5}">
                      <a16:colId xmlns:a16="http://schemas.microsoft.com/office/drawing/2014/main" val="2752572631"/>
                    </a:ext>
                  </a:extLst>
                </a:gridCol>
              </a:tblGrid>
              <a:tr h="370840">
                <a:tc>
                  <a:txBody>
                    <a:bodyPr/>
                    <a:lstStyle/>
                    <a:p>
                      <a:pPr algn="ctr"/>
                      <a:r>
                        <a:rPr lang="en-US" sz="1300" b="1" dirty="0"/>
                        <a:t>ME</a:t>
                      </a:r>
                    </a:p>
                  </a:txBody>
                  <a:tcPr anchor="ctr"/>
                </a:tc>
                <a:tc>
                  <a:txBody>
                    <a:bodyPr/>
                    <a:lstStyle/>
                    <a:p>
                      <a:pPr algn="ctr"/>
                      <a:r>
                        <a:rPr lang="en-US" sz="1300" b="1" dirty="0"/>
                        <a:t>RMSE</a:t>
                      </a:r>
                    </a:p>
                  </a:txBody>
                  <a:tcPr anchor="ctr"/>
                </a:tc>
                <a:tc>
                  <a:txBody>
                    <a:bodyPr/>
                    <a:lstStyle/>
                    <a:p>
                      <a:pPr algn="ctr"/>
                      <a:r>
                        <a:rPr lang="en-US" sz="1300" b="1" dirty="0"/>
                        <a:t>MAE</a:t>
                      </a:r>
                    </a:p>
                  </a:txBody>
                  <a:tcPr anchor="ctr"/>
                </a:tc>
                <a:tc>
                  <a:txBody>
                    <a:bodyPr/>
                    <a:lstStyle/>
                    <a:p>
                      <a:pPr algn="ctr"/>
                      <a:r>
                        <a:rPr lang="en-US" sz="1300" b="1" dirty="0"/>
                        <a:t>MPE</a:t>
                      </a:r>
                    </a:p>
                  </a:txBody>
                  <a:tcPr anchor="ctr"/>
                </a:tc>
                <a:tc>
                  <a:txBody>
                    <a:bodyPr/>
                    <a:lstStyle/>
                    <a:p>
                      <a:pPr algn="ctr"/>
                      <a:r>
                        <a:rPr lang="en-US" sz="1300" b="1" dirty="0"/>
                        <a:t>MAPE</a:t>
                      </a:r>
                    </a:p>
                  </a:txBody>
                  <a:tcPr anchor="ctr"/>
                </a:tc>
                <a:tc>
                  <a:txBody>
                    <a:bodyPr/>
                    <a:lstStyle/>
                    <a:p>
                      <a:pPr algn="ctr"/>
                      <a:r>
                        <a:rPr lang="en-US" sz="1300" b="1" dirty="0"/>
                        <a:t>MASE</a:t>
                      </a:r>
                    </a:p>
                  </a:txBody>
                  <a:tcPr anchor="ctr"/>
                </a:tc>
                <a:tc>
                  <a:txBody>
                    <a:bodyPr/>
                    <a:lstStyle/>
                    <a:p>
                      <a:pPr algn="ctr"/>
                      <a:r>
                        <a:rPr lang="en-US" sz="1300" b="1" dirty="0"/>
                        <a:t>ACF1</a:t>
                      </a:r>
                    </a:p>
                  </a:txBody>
                  <a:tcPr anchor="ctr"/>
                </a:tc>
                <a:extLst>
                  <a:ext uri="{0D108BD9-81ED-4DB2-BD59-A6C34878D82A}">
                    <a16:rowId xmlns:a16="http://schemas.microsoft.com/office/drawing/2014/main" val="3556015944"/>
                  </a:ext>
                </a:extLst>
              </a:tr>
              <a:tr h="370840">
                <a:tc>
                  <a:txBody>
                    <a:bodyPr/>
                    <a:lstStyle/>
                    <a:p>
                      <a:r>
                        <a:rPr lang="en-US" sz="1100" dirty="0">
                          <a:solidFill>
                            <a:srgbClr val="002060"/>
                          </a:solidFill>
                        </a:rPr>
                        <a:t>9.87972</a:t>
                      </a:r>
                    </a:p>
                  </a:txBody>
                  <a:tcPr/>
                </a:tc>
                <a:tc>
                  <a:txBody>
                    <a:bodyPr/>
                    <a:lstStyle/>
                    <a:p>
                      <a:r>
                        <a:rPr lang="en-US" sz="1100" dirty="0">
                          <a:solidFill>
                            <a:srgbClr val="002060"/>
                          </a:solidFill>
                        </a:rPr>
                        <a:t>1017.617</a:t>
                      </a:r>
                    </a:p>
                  </a:txBody>
                  <a:tcPr/>
                </a:tc>
                <a:tc>
                  <a:txBody>
                    <a:bodyPr/>
                    <a:lstStyle/>
                    <a:p>
                      <a:r>
                        <a:rPr lang="en-US" sz="1100" dirty="0">
                          <a:solidFill>
                            <a:srgbClr val="002060"/>
                          </a:solidFill>
                        </a:rPr>
                        <a:t>676.7122</a:t>
                      </a:r>
                    </a:p>
                  </a:txBody>
                  <a:tcPr/>
                </a:tc>
                <a:tc>
                  <a:txBody>
                    <a:bodyPr/>
                    <a:lstStyle/>
                    <a:p>
                      <a:r>
                        <a:rPr lang="en-US" sz="1100" dirty="0">
                          <a:solidFill>
                            <a:srgbClr val="002060"/>
                          </a:solidFill>
                        </a:rPr>
                        <a:t>-2.182681</a:t>
                      </a:r>
                    </a:p>
                  </a:txBody>
                  <a:tcPr/>
                </a:tc>
                <a:tc>
                  <a:txBody>
                    <a:bodyPr/>
                    <a:lstStyle/>
                    <a:p>
                      <a:r>
                        <a:rPr lang="en-US" sz="1100" dirty="0">
                          <a:solidFill>
                            <a:srgbClr val="002060"/>
                          </a:solidFill>
                        </a:rPr>
                        <a:t>13.46607</a:t>
                      </a:r>
                    </a:p>
                  </a:txBody>
                  <a:tcPr/>
                </a:tc>
                <a:tc>
                  <a:txBody>
                    <a:bodyPr/>
                    <a:lstStyle/>
                    <a:p>
                      <a:r>
                        <a:rPr lang="en-US" sz="1100" dirty="0">
                          <a:solidFill>
                            <a:srgbClr val="002060"/>
                          </a:solidFill>
                        </a:rPr>
                        <a:t>0.6395005</a:t>
                      </a:r>
                    </a:p>
                  </a:txBody>
                  <a:tcPr/>
                </a:tc>
                <a:tc>
                  <a:txBody>
                    <a:bodyPr/>
                    <a:lstStyle/>
                    <a:p>
                      <a:r>
                        <a:rPr lang="en-US" sz="1100" dirty="0">
                          <a:solidFill>
                            <a:srgbClr val="002060"/>
                          </a:solidFill>
                        </a:rPr>
                        <a:t>-0.014160</a:t>
                      </a:r>
                    </a:p>
                  </a:txBody>
                  <a:tcPr/>
                </a:tc>
                <a:extLst>
                  <a:ext uri="{0D108BD9-81ED-4DB2-BD59-A6C34878D82A}">
                    <a16:rowId xmlns:a16="http://schemas.microsoft.com/office/drawing/2014/main" val="603236599"/>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g10539f7a793_1_171"/>
          <p:cNvSpPr txBox="1">
            <a:spLocks noGrp="1"/>
          </p:cNvSpPr>
          <p:nvPr>
            <p:ph type="title"/>
          </p:nvPr>
        </p:nvSpPr>
        <p:spPr>
          <a:xfrm>
            <a:off x="838200" y="649956"/>
            <a:ext cx="10515600" cy="726000"/>
          </a:xfrm>
          <a:prstGeom prst="rect">
            <a:avLst/>
          </a:prstGeom>
          <a:noFill/>
          <a:ln>
            <a:noFill/>
          </a:ln>
        </p:spPr>
        <p:txBody>
          <a:bodyPr spcFirstLastPara="1" wrap="square" lIns="91425" tIns="45700" rIns="91425" bIns="45700" anchor="ctr" anchorCtr="0">
            <a:normAutofit/>
          </a:bodyPr>
          <a:lstStyle/>
          <a:p>
            <a:pPr marL="0" lvl="0" indent="0" algn="r" rtl="0">
              <a:lnSpc>
                <a:spcPct val="85000"/>
              </a:lnSpc>
              <a:spcBef>
                <a:spcPts val="0"/>
              </a:spcBef>
              <a:spcAft>
                <a:spcPts val="0"/>
              </a:spcAft>
              <a:buClr>
                <a:schemeClr val="accent4"/>
              </a:buClr>
              <a:buSzPts val="3200"/>
              <a:buFont typeface="Calibri"/>
              <a:buNone/>
            </a:pPr>
            <a:r>
              <a:rPr lang="en-US"/>
              <a:t>ARIMA</a:t>
            </a:r>
            <a:endParaRPr/>
          </a:p>
        </p:txBody>
      </p:sp>
      <p:sp>
        <p:nvSpPr>
          <p:cNvPr id="495" name="Google Shape;495;g10539f7a793_1_171"/>
          <p:cNvSpPr txBox="1">
            <a:spLocks noGrp="1"/>
          </p:cNvSpPr>
          <p:nvPr>
            <p:ph type="body" idx="1"/>
          </p:nvPr>
        </p:nvSpPr>
        <p:spPr>
          <a:xfrm>
            <a:off x="1277759" y="2063838"/>
            <a:ext cx="9934800" cy="402540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400"/>
              </a:spcBef>
              <a:spcAft>
                <a:spcPts val="0"/>
              </a:spcAft>
              <a:buNone/>
            </a:pPr>
            <a:endParaRPr/>
          </a:p>
          <a:p>
            <a:pPr marL="342900" lvl="0" indent="-215900" algn="l" rtl="0">
              <a:lnSpc>
                <a:spcPct val="90000"/>
              </a:lnSpc>
              <a:spcBef>
                <a:spcPts val="1400"/>
              </a:spcBef>
              <a:spcAft>
                <a:spcPts val="0"/>
              </a:spcAft>
              <a:buSzPts val="2000"/>
              <a:buFont typeface="Noto Sans Symbols"/>
              <a:buNone/>
            </a:pPr>
            <a:endParaRPr/>
          </a:p>
        </p:txBody>
      </p:sp>
      <p:sp>
        <p:nvSpPr>
          <p:cNvPr id="496" name="Google Shape;496;g10539f7a793_1_171"/>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pic>
        <p:nvPicPr>
          <p:cNvPr id="497" name="Google Shape;497;g10539f7a793_1_171"/>
          <p:cNvPicPr preferRelativeResize="0"/>
          <p:nvPr/>
        </p:nvPicPr>
        <p:blipFill>
          <a:blip r:embed="rId3">
            <a:alphaModFix/>
          </a:blip>
          <a:stretch>
            <a:fillRect/>
          </a:stretch>
        </p:blipFill>
        <p:spPr>
          <a:xfrm>
            <a:off x="6193375" y="2341463"/>
            <a:ext cx="5314950" cy="3152775"/>
          </a:xfrm>
          <a:prstGeom prst="rect">
            <a:avLst/>
          </a:prstGeom>
          <a:noFill/>
          <a:ln>
            <a:noFill/>
          </a:ln>
        </p:spPr>
      </p:pic>
      <p:pic>
        <p:nvPicPr>
          <p:cNvPr id="498" name="Google Shape;498;g10539f7a793_1_171"/>
          <p:cNvPicPr preferRelativeResize="0"/>
          <p:nvPr/>
        </p:nvPicPr>
        <p:blipFill>
          <a:blip r:embed="rId4">
            <a:alphaModFix/>
          </a:blip>
          <a:stretch>
            <a:fillRect/>
          </a:stretch>
        </p:blipFill>
        <p:spPr>
          <a:xfrm>
            <a:off x="748050" y="2222888"/>
            <a:ext cx="5314950" cy="3152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g10539f7a793_0_24"/>
          <p:cNvSpPr txBox="1">
            <a:spLocks noGrp="1"/>
          </p:cNvSpPr>
          <p:nvPr>
            <p:ph type="title"/>
          </p:nvPr>
        </p:nvSpPr>
        <p:spPr>
          <a:xfrm>
            <a:off x="838200" y="649956"/>
            <a:ext cx="10515600" cy="726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85000"/>
              </a:lnSpc>
              <a:spcBef>
                <a:spcPts val="0"/>
              </a:spcBef>
              <a:spcAft>
                <a:spcPts val="0"/>
              </a:spcAft>
              <a:buClr>
                <a:schemeClr val="accent4"/>
              </a:buClr>
              <a:buSzPct val="100000"/>
              <a:buFont typeface="Calibri"/>
              <a:buNone/>
            </a:pPr>
            <a:r>
              <a:rPr lang="en-US"/>
              <a:t>ACCURACIES OF FORECASTING USING MEAN PERCENTAGE ERROR</a:t>
            </a:r>
            <a:endParaRPr/>
          </a:p>
        </p:txBody>
      </p:sp>
      <p:sp>
        <p:nvSpPr>
          <p:cNvPr id="504" name="Google Shape;504;g10539f7a793_0_24"/>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graphicFrame>
        <p:nvGraphicFramePr>
          <p:cNvPr id="505" name="Google Shape;505;g10539f7a793_0_24"/>
          <p:cNvGraphicFramePr/>
          <p:nvPr/>
        </p:nvGraphicFramePr>
        <p:xfrm>
          <a:off x="3486113" y="1847722"/>
          <a:ext cx="5219775" cy="4425975"/>
        </p:xfrm>
        <a:graphic>
          <a:graphicData uri="http://schemas.openxmlformats.org/drawingml/2006/table">
            <a:tbl>
              <a:tblPr>
                <a:noFill/>
                <a:tableStyleId>{8B44A43D-33B9-49A4-8D0A-DC57BA4B51DE}</a:tableStyleId>
              </a:tblPr>
              <a:tblGrid>
                <a:gridCol w="3624450">
                  <a:extLst>
                    <a:ext uri="{9D8B030D-6E8A-4147-A177-3AD203B41FA5}">
                      <a16:colId xmlns:a16="http://schemas.microsoft.com/office/drawing/2014/main" val="20000"/>
                    </a:ext>
                  </a:extLst>
                </a:gridCol>
                <a:gridCol w="1595325">
                  <a:extLst>
                    <a:ext uri="{9D8B030D-6E8A-4147-A177-3AD203B41FA5}">
                      <a16:colId xmlns:a16="http://schemas.microsoft.com/office/drawing/2014/main" val="20001"/>
                    </a:ext>
                  </a:extLst>
                </a:gridCol>
              </a:tblGrid>
              <a:tr h="284525">
                <a:tc>
                  <a:txBody>
                    <a:bodyPr/>
                    <a:lstStyle/>
                    <a:p>
                      <a:pPr marL="0" marR="0" lvl="0" indent="0" algn="ctr" rtl="0">
                        <a:lnSpc>
                          <a:spcPct val="100000"/>
                        </a:lnSpc>
                        <a:spcBef>
                          <a:spcPts val="0"/>
                        </a:spcBef>
                        <a:spcAft>
                          <a:spcPts val="0"/>
                        </a:spcAft>
                        <a:buNone/>
                      </a:pPr>
                      <a:r>
                        <a:rPr lang="en-US" b="1" dirty="0">
                          <a:solidFill>
                            <a:schemeClr val="accent3"/>
                          </a:solidFill>
                        </a:rPr>
                        <a:t>FORECASTING MODELS</a:t>
                      </a:r>
                      <a:endParaRPr b="1" dirty="0">
                        <a:solidFill>
                          <a:schemeClr val="accent3"/>
                        </a:solidFill>
                      </a:endParaRPr>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b="1">
                          <a:solidFill>
                            <a:schemeClr val="accent3"/>
                          </a:solidFill>
                        </a:rPr>
                        <a:t>MPE (%)</a:t>
                      </a:r>
                      <a:endParaRPr b="1">
                        <a:solidFill>
                          <a:schemeClr val="accent3"/>
                        </a:solidFill>
                      </a:endParaRPr>
                    </a:p>
                  </a:txBody>
                  <a:tcPr marL="91425" marR="91425" marT="91425" marB="91425"/>
                </a:tc>
                <a:extLst>
                  <a:ext uri="{0D108BD9-81ED-4DB2-BD59-A6C34878D82A}">
                    <a16:rowId xmlns:a16="http://schemas.microsoft.com/office/drawing/2014/main" val="10000"/>
                  </a:ext>
                </a:extLst>
              </a:tr>
              <a:tr h="400575">
                <a:tc>
                  <a:txBody>
                    <a:bodyPr/>
                    <a:lstStyle/>
                    <a:p>
                      <a:pPr marL="0" marR="0" lvl="0" indent="0" algn="ctr" rtl="0">
                        <a:lnSpc>
                          <a:spcPct val="100000"/>
                        </a:lnSpc>
                        <a:spcBef>
                          <a:spcPts val="0"/>
                        </a:spcBef>
                        <a:spcAft>
                          <a:spcPts val="0"/>
                        </a:spcAft>
                        <a:buNone/>
                      </a:pPr>
                      <a:r>
                        <a:rPr lang="en-US" b="1">
                          <a:solidFill>
                            <a:schemeClr val="dk1"/>
                          </a:solidFill>
                        </a:rPr>
                        <a:t>Simple Moving Averages ( Order 12 )</a:t>
                      </a:r>
                      <a:endParaRPr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b="1" dirty="0">
                          <a:solidFill>
                            <a:schemeClr val="dk1"/>
                          </a:solidFill>
                        </a:rPr>
                        <a:t>-0.0271099</a:t>
                      </a:r>
                      <a:endParaRPr b="1" dirty="0">
                        <a:solidFill>
                          <a:schemeClr val="dk1"/>
                        </a:solidFill>
                      </a:endParaRPr>
                    </a:p>
                  </a:txBody>
                  <a:tcPr marL="91425" marR="91425" marT="91425" marB="91425">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00575">
                <a:tc>
                  <a:txBody>
                    <a:bodyPr/>
                    <a:lstStyle/>
                    <a:p>
                      <a:pPr marL="0" marR="0" lvl="0" indent="0" algn="ctr" rtl="0">
                        <a:lnSpc>
                          <a:spcPct val="100000"/>
                        </a:lnSpc>
                        <a:spcBef>
                          <a:spcPts val="0"/>
                        </a:spcBef>
                        <a:spcAft>
                          <a:spcPts val="0"/>
                        </a:spcAft>
                        <a:buNone/>
                      </a:pPr>
                      <a:r>
                        <a:rPr lang="en-US" b="1">
                          <a:solidFill>
                            <a:schemeClr val="dk1"/>
                          </a:solidFill>
                        </a:rPr>
                        <a:t>Simple Moving Averages ( Order 6 )</a:t>
                      </a:r>
                      <a:endParaRPr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b="1" dirty="0">
                          <a:solidFill>
                            <a:schemeClr val="dk1"/>
                          </a:solidFill>
                        </a:rPr>
                        <a:t>-0.067717</a:t>
                      </a:r>
                      <a:endParaRPr b="1" dirty="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00575">
                <a:tc>
                  <a:txBody>
                    <a:bodyPr/>
                    <a:lstStyle/>
                    <a:p>
                      <a:pPr marL="0" marR="0" lvl="0" indent="0" algn="ctr" rtl="0">
                        <a:lnSpc>
                          <a:spcPct val="100000"/>
                        </a:lnSpc>
                        <a:spcBef>
                          <a:spcPts val="0"/>
                        </a:spcBef>
                        <a:spcAft>
                          <a:spcPts val="0"/>
                        </a:spcAft>
                        <a:buNone/>
                      </a:pPr>
                      <a:r>
                        <a:rPr lang="en-US" b="1">
                          <a:solidFill>
                            <a:schemeClr val="dk1"/>
                          </a:solidFill>
                        </a:rPr>
                        <a:t>Simple Moving Averages ( Order 3 )</a:t>
                      </a:r>
                      <a:endParaRPr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b="1">
                          <a:solidFill>
                            <a:schemeClr val="dk1"/>
                          </a:solidFill>
                        </a:rPr>
                        <a:t>-0.214658</a:t>
                      </a:r>
                      <a:endParaRPr b="1">
                        <a:solidFill>
                          <a:schemeClr val="dk1"/>
                        </a:solidFill>
                      </a:endParaRPr>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3"/>
                  </a:ext>
                </a:extLst>
              </a:tr>
              <a:tr h="419850">
                <a:tc>
                  <a:txBody>
                    <a:bodyPr/>
                    <a:lstStyle/>
                    <a:p>
                      <a:pPr marL="0" marR="0" lvl="0" indent="0" algn="ctr" rtl="0">
                        <a:lnSpc>
                          <a:spcPct val="100000"/>
                        </a:lnSpc>
                        <a:spcBef>
                          <a:spcPts val="0"/>
                        </a:spcBef>
                        <a:spcAft>
                          <a:spcPts val="0"/>
                        </a:spcAft>
                        <a:buNone/>
                      </a:pPr>
                      <a:r>
                        <a:rPr lang="en-US" b="1">
                          <a:solidFill>
                            <a:schemeClr val="dk1"/>
                          </a:solidFill>
                        </a:rPr>
                        <a:t>ARIMA</a:t>
                      </a:r>
                      <a:endParaRPr b="1">
                        <a:solidFill>
                          <a:schemeClr val="dk1"/>
                        </a:solidFill>
                      </a:endParaRPr>
                    </a:p>
                  </a:txBody>
                  <a:tcPr marL="91425" marR="91425" marT="91425" marB="91425">
                    <a:lnT w="9525" cap="flat" cmpd="sng">
                      <a:solidFill>
                        <a:srgbClr val="9E9E9E"/>
                      </a:solidFill>
                      <a:prstDash val="solid"/>
                      <a:round/>
                      <a:headEnd type="none" w="sm" len="sm"/>
                      <a:tailEnd type="none" w="sm" len="sm"/>
                    </a:lnT>
                  </a:tcPr>
                </a:tc>
                <a:tc>
                  <a:txBody>
                    <a:bodyPr/>
                    <a:lstStyle/>
                    <a:p>
                      <a:pPr marL="0" marR="0" lvl="0" indent="0" algn="ctr" rtl="0">
                        <a:lnSpc>
                          <a:spcPct val="100000"/>
                        </a:lnSpc>
                        <a:spcBef>
                          <a:spcPts val="0"/>
                        </a:spcBef>
                        <a:spcAft>
                          <a:spcPts val="0"/>
                        </a:spcAft>
                        <a:buNone/>
                      </a:pPr>
                      <a:r>
                        <a:rPr lang="en-US" b="1">
                          <a:solidFill>
                            <a:schemeClr val="dk1"/>
                          </a:solidFill>
                        </a:rPr>
                        <a:t>-2.182681</a:t>
                      </a:r>
                      <a:endParaRPr b="1">
                        <a:solidFill>
                          <a:schemeClr val="dk1"/>
                        </a:solidFill>
                      </a:endParaRPr>
                    </a:p>
                  </a:txBody>
                  <a:tcPr marL="91425" marR="91425" marT="91425" marB="91425"/>
                </a:tc>
                <a:extLst>
                  <a:ext uri="{0D108BD9-81ED-4DB2-BD59-A6C34878D82A}">
                    <a16:rowId xmlns:a16="http://schemas.microsoft.com/office/drawing/2014/main" val="10004"/>
                  </a:ext>
                </a:extLst>
              </a:tr>
              <a:tr h="419850">
                <a:tc>
                  <a:txBody>
                    <a:bodyPr/>
                    <a:lstStyle/>
                    <a:p>
                      <a:pPr marL="0" marR="0" lvl="0" indent="0" algn="ctr" rtl="0">
                        <a:lnSpc>
                          <a:spcPct val="100000"/>
                        </a:lnSpc>
                        <a:spcBef>
                          <a:spcPts val="0"/>
                        </a:spcBef>
                        <a:spcAft>
                          <a:spcPts val="0"/>
                        </a:spcAft>
                        <a:buNone/>
                      </a:pPr>
                      <a:r>
                        <a:rPr lang="en-US" b="1">
                          <a:solidFill>
                            <a:schemeClr val="dk1"/>
                          </a:solidFill>
                        </a:rPr>
                        <a:t>Seasonal Naive</a:t>
                      </a:r>
                      <a:endParaRPr b="1">
                        <a:solidFill>
                          <a:schemeClr val="dk1"/>
                        </a:solidFill>
                      </a:endParaRPr>
                    </a:p>
                  </a:txBody>
                  <a:tcPr marL="91425" marR="91425" marT="91425" marB="91425"/>
                </a:tc>
                <a:tc>
                  <a:txBody>
                    <a:bodyPr/>
                    <a:lstStyle/>
                    <a:p>
                      <a:pPr marL="0" marR="0" lvl="0" indent="0" algn="ctr" rtl="0">
                        <a:lnSpc>
                          <a:spcPct val="100000"/>
                        </a:lnSpc>
                        <a:spcBef>
                          <a:spcPts val="0"/>
                        </a:spcBef>
                        <a:spcAft>
                          <a:spcPts val="0"/>
                        </a:spcAft>
                        <a:buNone/>
                      </a:pPr>
                      <a:r>
                        <a:rPr lang="en-US" b="1">
                          <a:solidFill>
                            <a:schemeClr val="dk1"/>
                          </a:solidFill>
                        </a:rPr>
                        <a:t>-2.659102</a:t>
                      </a:r>
                      <a:endParaRPr b="1">
                        <a:solidFill>
                          <a:schemeClr val="dk1"/>
                        </a:solidFill>
                      </a:endParaRPr>
                    </a:p>
                  </a:txBody>
                  <a:tcPr marL="91425" marR="91425" marT="91425" marB="91425"/>
                </a:tc>
                <a:extLst>
                  <a:ext uri="{0D108BD9-81ED-4DB2-BD59-A6C34878D82A}">
                    <a16:rowId xmlns:a16="http://schemas.microsoft.com/office/drawing/2014/main" val="10005"/>
                  </a:ext>
                </a:extLst>
              </a:tr>
              <a:tr h="403500">
                <a:tc>
                  <a:txBody>
                    <a:bodyPr/>
                    <a:lstStyle/>
                    <a:p>
                      <a:pPr marL="0" marR="0" lvl="0" indent="0" algn="ctr" rtl="0">
                        <a:lnSpc>
                          <a:spcPct val="100000"/>
                        </a:lnSpc>
                        <a:spcBef>
                          <a:spcPts val="0"/>
                        </a:spcBef>
                        <a:spcAft>
                          <a:spcPts val="0"/>
                        </a:spcAft>
                        <a:buNone/>
                      </a:pPr>
                      <a:r>
                        <a:rPr lang="en-US" b="1">
                          <a:solidFill>
                            <a:schemeClr val="dk1"/>
                          </a:solidFill>
                        </a:rPr>
                        <a:t>Holt Winters</a:t>
                      </a:r>
                      <a:endParaRPr b="1">
                        <a:solidFill>
                          <a:schemeClr val="dk1"/>
                        </a:solidFill>
                      </a:endParaRPr>
                    </a:p>
                  </a:txBody>
                  <a:tcPr marL="91425" marR="91425" marT="91425" marB="91425"/>
                </a:tc>
                <a:tc>
                  <a:txBody>
                    <a:bodyPr/>
                    <a:lstStyle/>
                    <a:p>
                      <a:pPr marL="0" marR="0" lvl="0" indent="0" algn="ctr" rtl="0">
                        <a:lnSpc>
                          <a:spcPct val="100000"/>
                        </a:lnSpc>
                        <a:spcBef>
                          <a:spcPts val="0"/>
                        </a:spcBef>
                        <a:spcAft>
                          <a:spcPts val="0"/>
                        </a:spcAft>
                        <a:buNone/>
                      </a:pPr>
                      <a:r>
                        <a:rPr lang="en-US" b="1">
                          <a:solidFill>
                            <a:schemeClr val="dk1"/>
                          </a:solidFill>
                        </a:rPr>
                        <a:t>-2.795843</a:t>
                      </a:r>
                      <a:endParaRPr b="1">
                        <a:solidFill>
                          <a:schemeClr val="dk1"/>
                        </a:solidFill>
                      </a:endParaRPr>
                    </a:p>
                  </a:txBody>
                  <a:tcPr marL="91425" marR="91425" marT="91425" marB="91425"/>
                </a:tc>
                <a:extLst>
                  <a:ext uri="{0D108BD9-81ED-4DB2-BD59-A6C34878D82A}">
                    <a16:rowId xmlns:a16="http://schemas.microsoft.com/office/drawing/2014/main" val="10006"/>
                  </a:ext>
                </a:extLst>
              </a:tr>
              <a:tr h="387125">
                <a:tc>
                  <a:txBody>
                    <a:bodyPr/>
                    <a:lstStyle/>
                    <a:p>
                      <a:pPr marL="0" marR="0" lvl="0" indent="0" algn="ctr" rtl="0">
                        <a:lnSpc>
                          <a:spcPct val="100000"/>
                        </a:lnSpc>
                        <a:spcBef>
                          <a:spcPts val="0"/>
                        </a:spcBef>
                        <a:spcAft>
                          <a:spcPts val="0"/>
                        </a:spcAft>
                        <a:buNone/>
                      </a:pPr>
                      <a:r>
                        <a:rPr lang="en-US" b="1">
                          <a:solidFill>
                            <a:schemeClr val="dk1"/>
                          </a:solidFill>
                        </a:rPr>
                        <a:t>Exponential Smoothing</a:t>
                      </a:r>
                      <a:endParaRPr b="1">
                        <a:solidFill>
                          <a:schemeClr val="dk1"/>
                        </a:solidFill>
                      </a:endParaRPr>
                    </a:p>
                  </a:txBody>
                  <a:tcPr marL="91425" marR="91425" marT="91425" marB="91425"/>
                </a:tc>
                <a:tc>
                  <a:txBody>
                    <a:bodyPr/>
                    <a:lstStyle/>
                    <a:p>
                      <a:pPr marL="0" marR="0" lvl="0" indent="0" algn="ctr" rtl="0">
                        <a:lnSpc>
                          <a:spcPct val="100000"/>
                        </a:lnSpc>
                        <a:spcBef>
                          <a:spcPts val="0"/>
                        </a:spcBef>
                        <a:spcAft>
                          <a:spcPts val="0"/>
                        </a:spcAft>
                        <a:buNone/>
                      </a:pPr>
                      <a:r>
                        <a:rPr lang="en-US" b="1">
                          <a:solidFill>
                            <a:schemeClr val="dk1"/>
                          </a:solidFill>
                        </a:rPr>
                        <a:t>-3.579507</a:t>
                      </a:r>
                      <a:endParaRPr b="1">
                        <a:solidFill>
                          <a:schemeClr val="dk1"/>
                        </a:solidFill>
                      </a:endParaRPr>
                    </a:p>
                  </a:txBody>
                  <a:tcPr marL="91425" marR="91425" marT="91425" marB="91425"/>
                </a:tc>
                <a:extLst>
                  <a:ext uri="{0D108BD9-81ED-4DB2-BD59-A6C34878D82A}">
                    <a16:rowId xmlns:a16="http://schemas.microsoft.com/office/drawing/2014/main" val="10007"/>
                  </a:ext>
                </a:extLst>
              </a:tr>
              <a:tr h="318750">
                <a:tc>
                  <a:txBody>
                    <a:bodyPr/>
                    <a:lstStyle/>
                    <a:p>
                      <a:pPr marL="0" marR="0" lvl="0" indent="0" algn="ctr" rtl="0">
                        <a:lnSpc>
                          <a:spcPct val="100000"/>
                        </a:lnSpc>
                        <a:spcBef>
                          <a:spcPts val="0"/>
                        </a:spcBef>
                        <a:spcAft>
                          <a:spcPts val="0"/>
                        </a:spcAft>
                        <a:buNone/>
                      </a:pPr>
                      <a:r>
                        <a:rPr lang="en-US" b="1">
                          <a:solidFill>
                            <a:schemeClr val="dk1"/>
                          </a:solidFill>
                        </a:rPr>
                        <a:t>Naïve</a:t>
                      </a:r>
                      <a:endParaRPr b="1">
                        <a:solidFill>
                          <a:schemeClr val="dk1"/>
                        </a:solidFill>
                      </a:endParaRPr>
                    </a:p>
                  </a:txBody>
                  <a:tcPr marL="91425" marR="91425" marT="91425" marB="91425"/>
                </a:tc>
                <a:tc>
                  <a:txBody>
                    <a:bodyPr/>
                    <a:lstStyle/>
                    <a:p>
                      <a:pPr marL="0" marR="0" lvl="0" indent="0" algn="ctr" rtl="0">
                        <a:lnSpc>
                          <a:spcPct val="100000"/>
                        </a:lnSpc>
                        <a:spcBef>
                          <a:spcPts val="0"/>
                        </a:spcBef>
                        <a:spcAft>
                          <a:spcPts val="0"/>
                        </a:spcAft>
                        <a:buNone/>
                      </a:pPr>
                      <a:r>
                        <a:rPr lang="en-US" b="1">
                          <a:solidFill>
                            <a:schemeClr val="dk1"/>
                          </a:solidFill>
                        </a:rPr>
                        <a:t>-4.691763</a:t>
                      </a:r>
                      <a:endParaRPr b="1">
                        <a:solidFill>
                          <a:schemeClr val="dk1"/>
                        </a:solidFill>
                      </a:endParaRPr>
                    </a:p>
                  </a:txBody>
                  <a:tcPr marL="91425" marR="91425" marT="91425" marB="91425"/>
                </a:tc>
                <a:extLst>
                  <a:ext uri="{0D108BD9-81ED-4DB2-BD59-A6C34878D82A}">
                    <a16:rowId xmlns:a16="http://schemas.microsoft.com/office/drawing/2014/main" val="10008"/>
                  </a:ext>
                </a:extLst>
              </a:tr>
              <a:tr h="0">
                <a:tc>
                  <a:txBody>
                    <a:bodyPr/>
                    <a:lstStyle/>
                    <a:p>
                      <a:pPr marL="0" marR="0" lvl="0" indent="0" algn="ctr" rtl="0">
                        <a:lnSpc>
                          <a:spcPct val="100000"/>
                        </a:lnSpc>
                        <a:spcBef>
                          <a:spcPts val="0"/>
                        </a:spcBef>
                        <a:spcAft>
                          <a:spcPts val="0"/>
                        </a:spcAft>
                        <a:buNone/>
                      </a:pPr>
                      <a:r>
                        <a:rPr lang="en-US" b="1">
                          <a:solidFill>
                            <a:schemeClr val="dk1"/>
                          </a:solidFill>
                        </a:rPr>
                        <a:t>Random Walk</a:t>
                      </a:r>
                      <a:endParaRPr b="1">
                        <a:solidFill>
                          <a:schemeClr val="dk1"/>
                        </a:solidFill>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b="1">
                          <a:solidFill>
                            <a:schemeClr val="dk1"/>
                          </a:solidFill>
                        </a:rPr>
                        <a:t>-4.691763</a:t>
                      </a:r>
                      <a:endParaRPr b="1">
                        <a:solidFill>
                          <a:schemeClr val="dk1"/>
                        </a:solidFill>
                      </a:endParaRPr>
                    </a:p>
                  </a:txBody>
                  <a:tcPr marL="91425" marR="91425" marT="91425" marB="91425"/>
                </a:tc>
                <a:extLst>
                  <a:ext uri="{0D108BD9-81ED-4DB2-BD59-A6C34878D82A}">
                    <a16:rowId xmlns:a16="http://schemas.microsoft.com/office/drawing/2014/main" val="10009"/>
                  </a:ext>
                </a:extLst>
              </a:tr>
              <a:tr h="0">
                <a:tc>
                  <a:txBody>
                    <a:bodyPr/>
                    <a:lstStyle/>
                    <a:p>
                      <a:pPr marL="0" marR="0" lvl="0" indent="0" algn="ctr" rtl="0">
                        <a:lnSpc>
                          <a:spcPct val="100000"/>
                        </a:lnSpc>
                        <a:spcBef>
                          <a:spcPts val="0"/>
                        </a:spcBef>
                        <a:spcAft>
                          <a:spcPts val="0"/>
                        </a:spcAft>
                        <a:buNone/>
                      </a:pPr>
                      <a:r>
                        <a:rPr lang="en-US" b="1">
                          <a:solidFill>
                            <a:schemeClr val="dk1"/>
                          </a:solidFill>
                        </a:rPr>
                        <a:t>Mean Forecast</a:t>
                      </a:r>
                      <a:endParaRPr b="1">
                        <a:solidFill>
                          <a:schemeClr val="dk1"/>
                        </a:solidFill>
                      </a:endParaRPr>
                    </a:p>
                  </a:txBody>
                  <a:tcPr marL="91425" marR="91425" marT="91425" marB="91425"/>
                </a:tc>
                <a:tc>
                  <a:txBody>
                    <a:bodyPr/>
                    <a:lstStyle/>
                    <a:p>
                      <a:pPr marL="0" marR="0" lvl="0" indent="0" algn="ctr" rtl="0">
                        <a:lnSpc>
                          <a:spcPct val="100000"/>
                        </a:lnSpc>
                        <a:spcBef>
                          <a:spcPts val="0"/>
                        </a:spcBef>
                        <a:spcAft>
                          <a:spcPts val="0"/>
                        </a:spcAft>
                        <a:buNone/>
                      </a:pPr>
                      <a:r>
                        <a:rPr lang="en-US" b="1" dirty="0">
                          <a:solidFill>
                            <a:schemeClr val="dk1"/>
                          </a:solidFill>
                        </a:rPr>
                        <a:t>-31.73938</a:t>
                      </a:r>
                      <a:endParaRPr b="1" dirty="0">
                        <a:solidFill>
                          <a:schemeClr val="dk1"/>
                        </a:solidFill>
                      </a:endParaRPr>
                    </a:p>
                  </a:txBody>
                  <a:tcPr marL="91425" marR="91425" marT="91425" marB="91425"/>
                </a:tc>
                <a:extLst>
                  <a:ext uri="{0D108BD9-81ED-4DB2-BD59-A6C34878D82A}">
                    <a16:rowId xmlns:a16="http://schemas.microsoft.com/office/drawing/2014/main" val="10010"/>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g10539f7a793_0_14"/>
          <p:cNvSpPr txBox="1">
            <a:spLocks noGrp="1"/>
          </p:cNvSpPr>
          <p:nvPr>
            <p:ph type="title"/>
          </p:nvPr>
        </p:nvSpPr>
        <p:spPr>
          <a:xfrm>
            <a:off x="5277450" y="649950"/>
            <a:ext cx="6076200" cy="726000"/>
          </a:xfrm>
          <a:prstGeom prst="rect">
            <a:avLst/>
          </a:prstGeom>
        </p:spPr>
        <p:txBody>
          <a:bodyPr spcFirstLastPara="1" wrap="square" lIns="91425" tIns="45700" rIns="91425" bIns="45700" anchor="ctr" anchorCtr="0">
            <a:normAutofit fontScale="90000"/>
          </a:bodyPr>
          <a:lstStyle/>
          <a:p>
            <a:pPr marL="0" lvl="0" indent="0" algn="r" rtl="0">
              <a:spcBef>
                <a:spcPts val="0"/>
              </a:spcBef>
              <a:spcAft>
                <a:spcPts val="0"/>
              </a:spcAft>
              <a:buNone/>
            </a:pPr>
            <a:r>
              <a:rPr lang="en-US"/>
              <a:t>DRILLING DOWN TO THE BEST MODEL</a:t>
            </a:r>
            <a:endParaRPr/>
          </a:p>
        </p:txBody>
      </p:sp>
      <p:sp>
        <p:nvSpPr>
          <p:cNvPr id="512" name="Google Shape;512;g10539f7a793_0_14"/>
          <p:cNvSpPr txBox="1">
            <a:spLocks noGrp="1"/>
          </p:cNvSpPr>
          <p:nvPr>
            <p:ph type="body" idx="3"/>
          </p:nvPr>
        </p:nvSpPr>
        <p:spPr>
          <a:xfrm>
            <a:off x="6002100" y="1657245"/>
            <a:ext cx="4626900" cy="584100"/>
          </a:xfrm>
          <a:prstGeom prst="rect">
            <a:avLst/>
          </a:prstGeom>
        </p:spPr>
        <p:txBody>
          <a:bodyPr spcFirstLastPara="1" wrap="square" lIns="0" tIns="45700" rIns="0" bIns="45700" anchor="t" anchorCtr="0">
            <a:noAutofit/>
          </a:bodyPr>
          <a:lstStyle/>
          <a:p>
            <a:pPr marL="0" lvl="0" indent="0" algn="l" rtl="0">
              <a:lnSpc>
                <a:spcPct val="80000"/>
              </a:lnSpc>
              <a:spcBef>
                <a:spcPts val="1200"/>
              </a:spcBef>
              <a:spcAft>
                <a:spcPts val="200"/>
              </a:spcAft>
              <a:buNone/>
            </a:pPr>
            <a:r>
              <a:rPr lang="en-US" sz="2300" dirty="0">
                <a:solidFill>
                  <a:srgbClr val="002060"/>
                </a:solidFill>
              </a:rPr>
              <a:t>Why </a:t>
            </a:r>
            <a:r>
              <a:rPr lang="en-US" sz="2300" b="1" dirty="0">
                <a:solidFill>
                  <a:srgbClr val="002060"/>
                </a:solidFill>
              </a:rPr>
              <a:t>Moving Averages of order 3</a:t>
            </a:r>
            <a:r>
              <a:rPr lang="en-US" sz="2300" dirty="0">
                <a:solidFill>
                  <a:srgbClr val="002060"/>
                </a:solidFill>
              </a:rPr>
              <a:t> is our best forecasting model</a:t>
            </a:r>
            <a:endParaRPr sz="2300" dirty="0">
              <a:solidFill>
                <a:srgbClr val="002060"/>
              </a:solidFill>
            </a:endParaRPr>
          </a:p>
        </p:txBody>
      </p:sp>
      <p:sp>
        <p:nvSpPr>
          <p:cNvPr id="513" name="Google Shape;513;g10539f7a793_0_14"/>
          <p:cNvSpPr txBox="1">
            <a:spLocks noGrp="1"/>
          </p:cNvSpPr>
          <p:nvPr>
            <p:ph type="body" idx="4"/>
          </p:nvPr>
        </p:nvSpPr>
        <p:spPr>
          <a:xfrm>
            <a:off x="5753100" y="2522640"/>
            <a:ext cx="5352000" cy="3325800"/>
          </a:xfrm>
          <a:prstGeom prst="rect">
            <a:avLst/>
          </a:prstGeom>
        </p:spPr>
        <p:txBody>
          <a:bodyPr spcFirstLastPara="1" wrap="square" lIns="0" tIns="45700" rIns="0" bIns="45700" anchor="t" anchorCtr="0">
            <a:noAutofit/>
          </a:bodyPr>
          <a:lstStyle/>
          <a:p>
            <a:pPr marL="457200" lvl="0" indent="-323850" algn="l" rtl="0">
              <a:lnSpc>
                <a:spcPct val="140000"/>
              </a:lnSpc>
              <a:spcBef>
                <a:spcPts val="0"/>
              </a:spcBef>
              <a:spcAft>
                <a:spcPts val="0"/>
              </a:spcAft>
              <a:buSzPts val="1500"/>
              <a:buChar char="❖"/>
            </a:pPr>
            <a:r>
              <a:rPr lang="en-US" sz="1600" dirty="0"/>
              <a:t>It  is the best for forecasting commodities with constant demand, where there is a seasonality or slight trend.</a:t>
            </a:r>
            <a:endParaRPr sz="1600" dirty="0"/>
          </a:p>
          <a:p>
            <a:pPr marL="457200" lvl="0" indent="-323850" algn="l" rtl="0">
              <a:lnSpc>
                <a:spcPct val="140000"/>
              </a:lnSpc>
              <a:spcBef>
                <a:spcPts val="0"/>
              </a:spcBef>
              <a:spcAft>
                <a:spcPts val="0"/>
              </a:spcAft>
              <a:buSzPts val="1500"/>
              <a:buChar char="❖"/>
            </a:pPr>
            <a:r>
              <a:rPr lang="en-US" sz="1600" dirty="0"/>
              <a:t>Useful for separating out random variations.</a:t>
            </a:r>
            <a:endParaRPr sz="1600" dirty="0"/>
          </a:p>
          <a:p>
            <a:pPr marL="457200" lvl="0" indent="-323850" algn="l" rtl="0">
              <a:lnSpc>
                <a:spcPct val="140000"/>
              </a:lnSpc>
              <a:spcBef>
                <a:spcPts val="0"/>
              </a:spcBef>
              <a:spcAft>
                <a:spcPts val="0"/>
              </a:spcAft>
              <a:buSzPts val="1500"/>
              <a:buChar char="❖"/>
            </a:pPr>
            <a:r>
              <a:rPr lang="en-US" sz="1600" dirty="0"/>
              <a:t>More accurate monthly insights lead to better business decisions.</a:t>
            </a:r>
            <a:endParaRPr sz="1600" dirty="0"/>
          </a:p>
          <a:p>
            <a:pPr marL="457200" lvl="0" indent="-323850" algn="l" rtl="0">
              <a:lnSpc>
                <a:spcPct val="140000"/>
              </a:lnSpc>
              <a:spcBef>
                <a:spcPts val="0"/>
              </a:spcBef>
              <a:spcAft>
                <a:spcPts val="0"/>
              </a:spcAft>
              <a:buSzPts val="1500"/>
              <a:buChar char="❖"/>
            </a:pPr>
            <a:r>
              <a:rPr lang="en-US" sz="1600" dirty="0"/>
              <a:t>Simplicity of application and interpretation makes it possible to plot several different moving average lines at the same time.</a:t>
            </a:r>
            <a:endParaRPr sz="1600" dirty="0"/>
          </a:p>
          <a:p>
            <a:pPr marL="457200" lvl="0" indent="-323850" algn="l" rtl="0">
              <a:lnSpc>
                <a:spcPct val="140000"/>
              </a:lnSpc>
              <a:spcBef>
                <a:spcPts val="0"/>
              </a:spcBef>
              <a:spcAft>
                <a:spcPts val="0"/>
              </a:spcAft>
              <a:buSzPts val="1500"/>
              <a:buChar char="❖"/>
            </a:pPr>
            <a:r>
              <a:rPr lang="en-US" sz="1600" dirty="0"/>
              <a:t>Gives constant forecasts.</a:t>
            </a:r>
            <a:endParaRPr sz="1600" dirty="0"/>
          </a:p>
          <a:p>
            <a:pPr marL="457200" lvl="0" indent="-323850" algn="l" rtl="0">
              <a:lnSpc>
                <a:spcPct val="140000"/>
              </a:lnSpc>
              <a:spcBef>
                <a:spcPts val="0"/>
              </a:spcBef>
              <a:spcAft>
                <a:spcPts val="0"/>
              </a:spcAft>
              <a:buSzPts val="1500"/>
              <a:buChar char="❖"/>
            </a:pPr>
            <a:r>
              <a:rPr lang="en-US" sz="1600" dirty="0"/>
              <a:t>Great at smoothing data, form trend lines, and create an easily interpreted visual aid. </a:t>
            </a:r>
            <a:endParaRPr sz="1600" dirty="0"/>
          </a:p>
        </p:txBody>
      </p:sp>
      <p:sp>
        <p:nvSpPr>
          <p:cNvPr id="514" name="Google Shape;514;g10539f7a793_0_14"/>
          <p:cNvSpPr txBox="1">
            <a:spLocks noGrp="1"/>
          </p:cNvSpPr>
          <p:nvPr>
            <p:ph type="sldNum" idx="12"/>
          </p:nvPr>
        </p:nvSpPr>
        <p:spPr>
          <a:xfrm>
            <a:off x="9900458" y="6459785"/>
            <a:ext cx="1311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graphicFrame>
        <p:nvGraphicFramePr>
          <p:cNvPr id="515" name="Google Shape;515;g10539f7a793_0_14"/>
          <p:cNvGraphicFramePr/>
          <p:nvPr>
            <p:extLst>
              <p:ext uri="{D42A27DB-BD31-4B8C-83A1-F6EECF244321}">
                <p14:modId xmlns:p14="http://schemas.microsoft.com/office/powerpoint/2010/main" val="230056723"/>
              </p:ext>
            </p:extLst>
          </p:nvPr>
        </p:nvGraphicFramePr>
        <p:xfrm>
          <a:off x="1716650" y="1812361"/>
          <a:ext cx="2815425" cy="4412317"/>
        </p:xfrm>
        <a:graphic>
          <a:graphicData uri="http://schemas.openxmlformats.org/drawingml/2006/table">
            <a:tbl>
              <a:tblPr>
                <a:noFill/>
                <a:tableStyleId>{8B44A43D-33B9-49A4-8D0A-DC57BA4B51DE}</a:tableStyleId>
              </a:tblPr>
              <a:tblGrid>
                <a:gridCol w="897825">
                  <a:extLst>
                    <a:ext uri="{9D8B030D-6E8A-4147-A177-3AD203B41FA5}">
                      <a16:colId xmlns:a16="http://schemas.microsoft.com/office/drawing/2014/main" val="20000"/>
                    </a:ext>
                  </a:extLst>
                </a:gridCol>
                <a:gridCol w="994250">
                  <a:extLst>
                    <a:ext uri="{9D8B030D-6E8A-4147-A177-3AD203B41FA5}">
                      <a16:colId xmlns:a16="http://schemas.microsoft.com/office/drawing/2014/main" val="20001"/>
                    </a:ext>
                  </a:extLst>
                </a:gridCol>
                <a:gridCol w="923350">
                  <a:extLst>
                    <a:ext uri="{9D8B030D-6E8A-4147-A177-3AD203B41FA5}">
                      <a16:colId xmlns:a16="http://schemas.microsoft.com/office/drawing/2014/main" val="20002"/>
                    </a:ext>
                  </a:extLst>
                </a:gridCol>
              </a:tblGrid>
              <a:tr h="339409">
                <a:tc>
                  <a:txBody>
                    <a:bodyPr/>
                    <a:lstStyle/>
                    <a:p>
                      <a:pPr marL="0" lvl="0" indent="0" algn="ctr" rtl="0">
                        <a:spcBef>
                          <a:spcPts val="0"/>
                        </a:spcBef>
                        <a:spcAft>
                          <a:spcPts val="0"/>
                        </a:spcAft>
                        <a:buNone/>
                      </a:pPr>
                      <a:r>
                        <a:rPr lang="en-US" sz="1100" b="1">
                          <a:solidFill>
                            <a:schemeClr val="accent3"/>
                          </a:solidFill>
                        </a:rPr>
                        <a:t>2021</a:t>
                      </a:r>
                      <a:endParaRPr sz="1100" b="1">
                        <a:solidFill>
                          <a:schemeClr val="accent3"/>
                        </a:solidFill>
                      </a:endParaRPr>
                    </a:p>
                  </a:txBody>
                  <a:tcPr marL="91425" marR="91425" marT="83114" marB="83114"/>
                </a:tc>
                <a:tc>
                  <a:txBody>
                    <a:bodyPr/>
                    <a:lstStyle/>
                    <a:p>
                      <a:pPr marL="0" lvl="0" indent="0" algn="ctr" rtl="0">
                        <a:spcBef>
                          <a:spcPts val="0"/>
                        </a:spcBef>
                        <a:spcAft>
                          <a:spcPts val="0"/>
                        </a:spcAft>
                        <a:buNone/>
                      </a:pPr>
                      <a:r>
                        <a:rPr lang="en-US" sz="1100" b="1">
                          <a:solidFill>
                            <a:schemeClr val="accent3"/>
                          </a:solidFill>
                        </a:rPr>
                        <a:t>MA3</a:t>
                      </a:r>
                      <a:endParaRPr sz="1100" b="1">
                        <a:solidFill>
                          <a:schemeClr val="accent3"/>
                        </a:solidFill>
                      </a:endParaRPr>
                    </a:p>
                  </a:txBody>
                  <a:tcPr marL="91425" marR="91425" marT="83114" marB="83114"/>
                </a:tc>
                <a:tc>
                  <a:txBody>
                    <a:bodyPr/>
                    <a:lstStyle/>
                    <a:p>
                      <a:pPr marL="0" lvl="0" indent="0" algn="ctr" rtl="0">
                        <a:spcBef>
                          <a:spcPts val="0"/>
                        </a:spcBef>
                        <a:spcAft>
                          <a:spcPts val="0"/>
                        </a:spcAft>
                        <a:buNone/>
                      </a:pPr>
                      <a:r>
                        <a:rPr lang="en-US" sz="1100" b="1">
                          <a:solidFill>
                            <a:schemeClr val="accent3"/>
                          </a:solidFill>
                        </a:rPr>
                        <a:t>MA12</a:t>
                      </a:r>
                      <a:endParaRPr sz="1100" b="1">
                        <a:solidFill>
                          <a:schemeClr val="accent3"/>
                        </a:solidFill>
                      </a:endParaRPr>
                    </a:p>
                  </a:txBody>
                  <a:tcPr marL="91425" marR="91425" marT="83114" marB="83114"/>
                </a:tc>
                <a:extLst>
                  <a:ext uri="{0D108BD9-81ED-4DB2-BD59-A6C34878D82A}">
                    <a16:rowId xmlns:a16="http://schemas.microsoft.com/office/drawing/2014/main" val="10000"/>
                  </a:ext>
                </a:extLst>
              </a:tr>
              <a:tr h="339409">
                <a:tc>
                  <a:txBody>
                    <a:bodyPr/>
                    <a:lstStyle/>
                    <a:p>
                      <a:pPr marL="0" lvl="0" indent="0" algn="ctr" rtl="0">
                        <a:spcBef>
                          <a:spcPts val="0"/>
                        </a:spcBef>
                        <a:spcAft>
                          <a:spcPts val="0"/>
                        </a:spcAft>
                        <a:buNone/>
                      </a:pPr>
                      <a:r>
                        <a:rPr lang="en-US" sz="1100" b="1">
                          <a:solidFill>
                            <a:schemeClr val="dk2"/>
                          </a:solidFill>
                        </a:rPr>
                        <a:t>Jan</a:t>
                      </a:r>
                      <a:endParaRPr sz="1100" b="1">
                        <a:solidFill>
                          <a:schemeClr val="dk2"/>
                        </a:solidFill>
                      </a:endParaRPr>
                    </a:p>
                  </a:txBody>
                  <a:tcPr marL="91425" marR="91425" marT="83114" marB="83114"/>
                </a:tc>
                <a:tc>
                  <a:txBody>
                    <a:bodyPr/>
                    <a:lstStyle/>
                    <a:p>
                      <a:pPr marL="0" lvl="0" indent="0" algn="ctr" rtl="0">
                        <a:spcBef>
                          <a:spcPts val="0"/>
                        </a:spcBef>
                        <a:spcAft>
                          <a:spcPts val="0"/>
                        </a:spcAft>
                        <a:buNone/>
                      </a:pPr>
                      <a:r>
                        <a:rPr lang="en-US" sz="1100" b="1"/>
                        <a:t>3469.664</a:t>
                      </a:r>
                      <a:endParaRPr sz="1100" b="1">
                        <a:solidFill>
                          <a:schemeClr val="dk1"/>
                        </a:solidFill>
                      </a:endParaRPr>
                    </a:p>
                  </a:txBody>
                  <a:tcPr marL="91425" marR="91425" marT="83114" marB="83114"/>
                </a:tc>
                <a:tc>
                  <a:txBody>
                    <a:bodyPr/>
                    <a:lstStyle/>
                    <a:p>
                      <a:pPr marL="0" lvl="0" indent="0" algn="ctr" rtl="0">
                        <a:spcBef>
                          <a:spcPts val="0"/>
                        </a:spcBef>
                        <a:spcAft>
                          <a:spcPts val="0"/>
                        </a:spcAft>
                        <a:buNone/>
                      </a:pPr>
                      <a:r>
                        <a:rPr lang="en-US" sz="1100" b="1"/>
                        <a:t>5912.93</a:t>
                      </a:r>
                      <a:endParaRPr sz="1100" b="1"/>
                    </a:p>
                  </a:txBody>
                  <a:tcPr marL="91425" marR="91425" marT="83114" marB="83114"/>
                </a:tc>
                <a:extLst>
                  <a:ext uri="{0D108BD9-81ED-4DB2-BD59-A6C34878D82A}">
                    <a16:rowId xmlns:a16="http://schemas.microsoft.com/office/drawing/2014/main" val="10001"/>
                  </a:ext>
                </a:extLst>
              </a:tr>
              <a:tr h="339409">
                <a:tc>
                  <a:txBody>
                    <a:bodyPr/>
                    <a:lstStyle/>
                    <a:p>
                      <a:pPr marL="0" lvl="0" indent="0" algn="ctr" rtl="0">
                        <a:spcBef>
                          <a:spcPts val="0"/>
                        </a:spcBef>
                        <a:spcAft>
                          <a:spcPts val="0"/>
                        </a:spcAft>
                        <a:buNone/>
                      </a:pPr>
                      <a:r>
                        <a:rPr lang="en-US" sz="1100" b="1">
                          <a:solidFill>
                            <a:schemeClr val="dk2"/>
                          </a:solidFill>
                        </a:rPr>
                        <a:t>Feb</a:t>
                      </a:r>
                      <a:endParaRPr sz="1100" b="1">
                        <a:solidFill>
                          <a:schemeClr val="dk2"/>
                        </a:solidFill>
                      </a:endParaRPr>
                    </a:p>
                  </a:txBody>
                  <a:tcPr marL="91425" marR="91425" marT="83114" marB="83114"/>
                </a:tc>
                <a:tc>
                  <a:txBody>
                    <a:bodyPr/>
                    <a:lstStyle/>
                    <a:p>
                      <a:pPr marL="0" lvl="0" indent="0" algn="ctr" rtl="0">
                        <a:spcBef>
                          <a:spcPts val="0"/>
                        </a:spcBef>
                        <a:spcAft>
                          <a:spcPts val="0"/>
                        </a:spcAft>
                        <a:buNone/>
                      </a:pPr>
                      <a:r>
                        <a:rPr lang="en-US" sz="1100" b="1"/>
                        <a:t>3527.736</a:t>
                      </a:r>
                      <a:endParaRPr sz="1100" b="1">
                        <a:solidFill>
                          <a:schemeClr val="dk1"/>
                        </a:solidFill>
                      </a:endParaRPr>
                    </a:p>
                  </a:txBody>
                  <a:tcPr marL="91425" marR="91425" marT="83114" marB="83114"/>
                </a:tc>
                <a:tc>
                  <a:txBody>
                    <a:bodyPr/>
                    <a:lstStyle/>
                    <a:p>
                      <a:pPr marL="0" lvl="0" indent="0" algn="ctr" rtl="0">
                        <a:spcBef>
                          <a:spcPts val="0"/>
                        </a:spcBef>
                        <a:spcAft>
                          <a:spcPts val="0"/>
                        </a:spcAft>
                        <a:buNone/>
                      </a:pPr>
                      <a:r>
                        <a:rPr lang="en-US" sz="1100" b="1"/>
                        <a:t>5982.704</a:t>
                      </a:r>
                      <a:endParaRPr sz="1100" b="1"/>
                    </a:p>
                  </a:txBody>
                  <a:tcPr marL="91425" marR="91425" marT="83114" marB="83114"/>
                </a:tc>
                <a:extLst>
                  <a:ext uri="{0D108BD9-81ED-4DB2-BD59-A6C34878D82A}">
                    <a16:rowId xmlns:a16="http://schemas.microsoft.com/office/drawing/2014/main" val="10002"/>
                  </a:ext>
                </a:extLst>
              </a:tr>
              <a:tr h="339409">
                <a:tc>
                  <a:txBody>
                    <a:bodyPr/>
                    <a:lstStyle/>
                    <a:p>
                      <a:pPr marL="0" lvl="0" indent="0" algn="ctr" rtl="0">
                        <a:spcBef>
                          <a:spcPts val="0"/>
                        </a:spcBef>
                        <a:spcAft>
                          <a:spcPts val="0"/>
                        </a:spcAft>
                        <a:buNone/>
                      </a:pPr>
                      <a:r>
                        <a:rPr lang="en-US" sz="1100" b="1">
                          <a:solidFill>
                            <a:schemeClr val="dk2"/>
                          </a:solidFill>
                        </a:rPr>
                        <a:t>Mar</a:t>
                      </a:r>
                      <a:endParaRPr sz="1100" b="1">
                        <a:solidFill>
                          <a:schemeClr val="dk2"/>
                        </a:solidFill>
                      </a:endParaRPr>
                    </a:p>
                  </a:txBody>
                  <a:tcPr marL="91425" marR="91425" marT="83114" marB="83114"/>
                </a:tc>
                <a:tc>
                  <a:txBody>
                    <a:bodyPr/>
                    <a:lstStyle/>
                    <a:p>
                      <a:pPr marL="0" lvl="0" indent="0" algn="ctr" rtl="0">
                        <a:spcBef>
                          <a:spcPts val="0"/>
                        </a:spcBef>
                        <a:spcAft>
                          <a:spcPts val="0"/>
                        </a:spcAft>
                        <a:buNone/>
                      </a:pPr>
                      <a:r>
                        <a:rPr lang="en-US" sz="1100" b="1"/>
                        <a:t>4850.309</a:t>
                      </a:r>
                      <a:endParaRPr sz="1100" b="1">
                        <a:solidFill>
                          <a:schemeClr val="dk1"/>
                        </a:solidFill>
                      </a:endParaRPr>
                    </a:p>
                  </a:txBody>
                  <a:tcPr marL="91425" marR="91425" marT="83114" marB="83114"/>
                </a:tc>
                <a:tc>
                  <a:txBody>
                    <a:bodyPr/>
                    <a:lstStyle/>
                    <a:p>
                      <a:pPr marL="0" lvl="0" indent="0" algn="ctr" rtl="0">
                        <a:spcBef>
                          <a:spcPts val="0"/>
                        </a:spcBef>
                        <a:spcAft>
                          <a:spcPts val="0"/>
                        </a:spcAft>
                        <a:buNone/>
                      </a:pPr>
                      <a:r>
                        <a:rPr lang="en-US" sz="1100" b="1"/>
                        <a:t>6038.524</a:t>
                      </a:r>
                      <a:endParaRPr sz="1100" b="1"/>
                    </a:p>
                  </a:txBody>
                  <a:tcPr marL="91425" marR="91425" marT="83114" marB="83114"/>
                </a:tc>
                <a:extLst>
                  <a:ext uri="{0D108BD9-81ED-4DB2-BD59-A6C34878D82A}">
                    <a16:rowId xmlns:a16="http://schemas.microsoft.com/office/drawing/2014/main" val="10003"/>
                  </a:ext>
                </a:extLst>
              </a:tr>
              <a:tr h="339409">
                <a:tc>
                  <a:txBody>
                    <a:bodyPr/>
                    <a:lstStyle/>
                    <a:p>
                      <a:pPr marL="0" lvl="0" indent="0" algn="ctr" rtl="0">
                        <a:spcBef>
                          <a:spcPts val="0"/>
                        </a:spcBef>
                        <a:spcAft>
                          <a:spcPts val="0"/>
                        </a:spcAft>
                        <a:buNone/>
                      </a:pPr>
                      <a:r>
                        <a:rPr lang="en-US" sz="1100" b="1">
                          <a:solidFill>
                            <a:schemeClr val="dk2"/>
                          </a:solidFill>
                        </a:rPr>
                        <a:t>Apr</a:t>
                      </a:r>
                      <a:endParaRPr sz="1100" b="1">
                        <a:solidFill>
                          <a:schemeClr val="dk2"/>
                        </a:solidFill>
                      </a:endParaRPr>
                    </a:p>
                  </a:txBody>
                  <a:tcPr marL="91425" marR="91425" marT="83114" marB="83114"/>
                </a:tc>
                <a:tc>
                  <a:txBody>
                    <a:bodyPr/>
                    <a:lstStyle/>
                    <a:p>
                      <a:pPr marL="0" lvl="0" indent="0" algn="ctr" rtl="0">
                        <a:spcBef>
                          <a:spcPts val="0"/>
                        </a:spcBef>
                        <a:spcAft>
                          <a:spcPts val="0"/>
                        </a:spcAft>
                        <a:buNone/>
                      </a:pPr>
                      <a:r>
                        <a:rPr lang="en-US" sz="1100" b="1"/>
                        <a:t>6702.962</a:t>
                      </a:r>
                      <a:endParaRPr sz="1100" b="1">
                        <a:solidFill>
                          <a:schemeClr val="dk1"/>
                        </a:solidFill>
                      </a:endParaRPr>
                    </a:p>
                  </a:txBody>
                  <a:tcPr marL="91425" marR="91425" marT="83114" marB="83114"/>
                </a:tc>
                <a:tc>
                  <a:txBody>
                    <a:bodyPr/>
                    <a:lstStyle/>
                    <a:p>
                      <a:pPr marL="0" lvl="0" indent="0" algn="ctr" rtl="0">
                        <a:spcBef>
                          <a:spcPts val="0"/>
                        </a:spcBef>
                        <a:spcAft>
                          <a:spcPts val="0"/>
                        </a:spcAft>
                        <a:buNone/>
                      </a:pPr>
                      <a:r>
                        <a:rPr lang="en-US" sz="1100" b="1"/>
                        <a:t>6083.18</a:t>
                      </a:r>
                      <a:endParaRPr sz="1100" b="1"/>
                    </a:p>
                  </a:txBody>
                  <a:tcPr marL="91425" marR="91425" marT="83114" marB="83114"/>
                </a:tc>
                <a:extLst>
                  <a:ext uri="{0D108BD9-81ED-4DB2-BD59-A6C34878D82A}">
                    <a16:rowId xmlns:a16="http://schemas.microsoft.com/office/drawing/2014/main" val="10004"/>
                  </a:ext>
                </a:extLst>
              </a:tr>
              <a:tr h="339409">
                <a:tc>
                  <a:txBody>
                    <a:bodyPr/>
                    <a:lstStyle/>
                    <a:p>
                      <a:pPr marL="0" lvl="0" indent="0" algn="ctr" rtl="0">
                        <a:spcBef>
                          <a:spcPts val="0"/>
                        </a:spcBef>
                        <a:spcAft>
                          <a:spcPts val="0"/>
                        </a:spcAft>
                        <a:buNone/>
                      </a:pPr>
                      <a:r>
                        <a:rPr lang="en-US" sz="1100" b="1">
                          <a:solidFill>
                            <a:schemeClr val="dk2"/>
                          </a:solidFill>
                        </a:rPr>
                        <a:t>May</a:t>
                      </a:r>
                      <a:endParaRPr sz="1100" b="1">
                        <a:solidFill>
                          <a:schemeClr val="dk2"/>
                        </a:solidFill>
                      </a:endParaRPr>
                    </a:p>
                  </a:txBody>
                  <a:tcPr marL="91425" marR="91425" marT="83114" marB="83114"/>
                </a:tc>
                <a:tc>
                  <a:txBody>
                    <a:bodyPr/>
                    <a:lstStyle/>
                    <a:p>
                      <a:pPr marL="0" lvl="0" indent="0" algn="ctr" rtl="0">
                        <a:spcBef>
                          <a:spcPts val="0"/>
                        </a:spcBef>
                        <a:spcAft>
                          <a:spcPts val="0"/>
                        </a:spcAft>
                        <a:buNone/>
                      </a:pPr>
                      <a:r>
                        <a:rPr lang="en-US" sz="1100" b="1"/>
                        <a:t>8561.114</a:t>
                      </a:r>
                      <a:endParaRPr sz="1100" b="1">
                        <a:solidFill>
                          <a:schemeClr val="dk1"/>
                        </a:solidFill>
                      </a:endParaRPr>
                    </a:p>
                  </a:txBody>
                  <a:tcPr marL="91425" marR="91425" marT="83114" marB="83114"/>
                </a:tc>
                <a:tc>
                  <a:txBody>
                    <a:bodyPr/>
                    <a:lstStyle/>
                    <a:p>
                      <a:pPr marL="0" lvl="0" indent="0" algn="ctr" rtl="0">
                        <a:spcBef>
                          <a:spcPts val="0"/>
                        </a:spcBef>
                        <a:spcAft>
                          <a:spcPts val="0"/>
                        </a:spcAft>
                        <a:buNone/>
                      </a:pPr>
                      <a:r>
                        <a:rPr lang="en-US" sz="1100" b="1"/>
                        <a:t>6118.905</a:t>
                      </a:r>
                      <a:endParaRPr sz="1100" b="1"/>
                    </a:p>
                  </a:txBody>
                  <a:tcPr marL="91425" marR="91425" marT="83114" marB="83114"/>
                </a:tc>
                <a:extLst>
                  <a:ext uri="{0D108BD9-81ED-4DB2-BD59-A6C34878D82A}">
                    <a16:rowId xmlns:a16="http://schemas.microsoft.com/office/drawing/2014/main" val="10005"/>
                  </a:ext>
                </a:extLst>
              </a:tr>
              <a:tr h="339409">
                <a:tc>
                  <a:txBody>
                    <a:bodyPr/>
                    <a:lstStyle/>
                    <a:p>
                      <a:pPr marL="0" lvl="0" indent="0" algn="ctr" rtl="0">
                        <a:spcBef>
                          <a:spcPts val="0"/>
                        </a:spcBef>
                        <a:spcAft>
                          <a:spcPts val="0"/>
                        </a:spcAft>
                        <a:buNone/>
                      </a:pPr>
                      <a:r>
                        <a:rPr lang="en-US" sz="1100" b="1">
                          <a:solidFill>
                            <a:schemeClr val="dk2"/>
                          </a:solidFill>
                        </a:rPr>
                        <a:t>Jun</a:t>
                      </a:r>
                      <a:endParaRPr sz="1100" b="1">
                        <a:solidFill>
                          <a:schemeClr val="dk2"/>
                        </a:solidFill>
                      </a:endParaRPr>
                    </a:p>
                  </a:txBody>
                  <a:tcPr marL="91425" marR="91425" marT="83114" marB="83114"/>
                </a:tc>
                <a:tc>
                  <a:txBody>
                    <a:bodyPr/>
                    <a:lstStyle/>
                    <a:p>
                      <a:pPr marL="0" lvl="0" indent="0" algn="ctr" rtl="0">
                        <a:spcBef>
                          <a:spcPts val="0"/>
                        </a:spcBef>
                        <a:spcAft>
                          <a:spcPts val="0"/>
                        </a:spcAft>
                        <a:buNone/>
                      </a:pPr>
                      <a:r>
                        <a:rPr lang="en-US" sz="1100" b="1"/>
                        <a:t>9513.069</a:t>
                      </a:r>
                      <a:endParaRPr sz="1100" b="1">
                        <a:solidFill>
                          <a:schemeClr val="dk1"/>
                        </a:solidFill>
                      </a:endParaRPr>
                    </a:p>
                  </a:txBody>
                  <a:tcPr marL="91425" marR="91425" marT="83114" marB="83114"/>
                </a:tc>
                <a:tc>
                  <a:txBody>
                    <a:bodyPr/>
                    <a:lstStyle/>
                    <a:p>
                      <a:pPr marL="0" lvl="0" indent="0" algn="ctr" rtl="0">
                        <a:spcBef>
                          <a:spcPts val="0"/>
                        </a:spcBef>
                        <a:spcAft>
                          <a:spcPts val="0"/>
                        </a:spcAft>
                        <a:buNone/>
                      </a:pPr>
                      <a:r>
                        <a:rPr lang="en-US" sz="1100" b="1"/>
                        <a:t>6147.484</a:t>
                      </a:r>
                      <a:endParaRPr sz="1100" b="1"/>
                    </a:p>
                  </a:txBody>
                  <a:tcPr marL="91425" marR="91425" marT="83114" marB="83114"/>
                </a:tc>
                <a:extLst>
                  <a:ext uri="{0D108BD9-81ED-4DB2-BD59-A6C34878D82A}">
                    <a16:rowId xmlns:a16="http://schemas.microsoft.com/office/drawing/2014/main" val="10006"/>
                  </a:ext>
                </a:extLst>
              </a:tr>
              <a:tr h="339409">
                <a:tc>
                  <a:txBody>
                    <a:bodyPr/>
                    <a:lstStyle/>
                    <a:p>
                      <a:pPr marL="0" lvl="0" indent="0" algn="ctr" rtl="0">
                        <a:spcBef>
                          <a:spcPts val="0"/>
                        </a:spcBef>
                        <a:spcAft>
                          <a:spcPts val="0"/>
                        </a:spcAft>
                        <a:buNone/>
                      </a:pPr>
                      <a:r>
                        <a:rPr lang="en-US" sz="1100" b="1">
                          <a:solidFill>
                            <a:schemeClr val="dk2"/>
                          </a:solidFill>
                        </a:rPr>
                        <a:t>Jul</a:t>
                      </a:r>
                      <a:endParaRPr sz="1100" b="1">
                        <a:solidFill>
                          <a:schemeClr val="dk2"/>
                        </a:solidFill>
                      </a:endParaRPr>
                    </a:p>
                  </a:txBody>
                  <a:tcPr marL="91425" marR="91425" marT="83114" marB="83114"/>
                </a:tc>
                <a:tc>
                  <a:txBody>
                    <a:bodyPr/>
                    <a:lstStyle/>
                    <a:p>
                      <a:pPr marL="0" lvl="0" indent="0" algn="ctr" rtl="0">
                        <a:spcBef>
                          <a:spcPts val="0"/>
                        </a:spcBef>
                        <a:spcAft>
                          <a:spcPts val="0"/>
                        </a:spcAft>
                        <a:buNone/>
                      </a:pPr>
                      <a:r>
                        <a:rPr lang="en-US" sz="1100" b="1"/>
                        <a:t>9737.048</a:t>
                      </a:r>
                      <a:endParaRPr sz="1100" b="1">
                        <a:solidFill>
                          <a:schemeClr val="dk1"/>
                        </a:solidFill>
                      </a:endParaRPr>
                    </a:p>
                  </a:txBody>
                  <a:tcPr marL="91425" marR="91425" marT="83114" marB="83114"/>
                </a:tc>
                <a:tc>
                  <a:txBody>
                    <a:bodyPr/>
                    <a:lstStyle/>
                    <a:p>
                      <a:pPr marL="0" lvl="0" indent="0" algn="ctr" rtl="0">
                        <a:spcBef>
                          <a:spcPts val="0"/>
                        </a:spcBef>
                        <a:spcAft>
                          <a:spcPts val="0"/>
                        </a:spcAft>
                        <a:buNone/>
                      </a:pPr>
                      <a:r>
                        <a:rPr lang="en-US" sz="1100" b="1"/>
                        <a:t>6170.348</a:t>
                      </a:r>
                      <a:endParaRPr sz="1100" b="1"/>
                    </a:p>
                  </a:txBody>
                  <a:tcPr marL="91425" marR="91425" marT="83114" marB="83114"/>
                </a:tc>
                <a:extLst>
                  <a:ext uri="{0D108BD9-81ED-4DB2-BD59-A6C34878D82A}">
                    <a16:rowId xmlns:a16="http://schemas.microsoft.com/office/drawing/2014/main" val="10007"/>
                  </a:ext>
                </a:extLst>
              </a:tr>
              <a:tr h="339409">
                <a:tc>
                  <a:txBody>
                    <a:bodyPr/>
                    <a:lstStyle/>
                    <a:p>
                      <a:pPr marL="0" lvl="0" indent="0" algn="ctr" rtl="0">
                        <a:spcBef>
                          <a:spcPts val="0"/>
                        </a:spcBef>
                        <a:spcAft>
                          <a:spcPts val="0"/>
                        </a:spcAft>
                        <a:buNone/>
                      </a:pPr>
                      <a:r>
                        <a:rPr lang="en-US" sz="1100" b="1">
                          <a:solidFill>
                            <a:schemeClr val="dk2"/>
                          </a:solidFill>
                        </a:rPr>
                        <a:t>Aug</a:t>
                      </a:r>
                      <a:endParaRPr sz="1100" b="1">
                        <a:solidFill>
                          <a:schemeClr val="dk2"/>
                        </a:solidFill>
                      </a:endParaRPr>
                    </a:p>
                  </a:txBody>
                  <a:tcPr marL="91425" marR="91425" marT="83114" marB="83114"/>
                </a:tc>
                <a:tc>
                  <a:txBody>
                    <a:bodyPr/>
                    <a:lstStyle/>
                    <a:p>
                      <a:pPr marL="0" lvl="0" indent="0" algn="ctr" rtl="0">
                        <a:spcBef>
                          <a:spcPts val="0"/>
                        </a:spcBef>
                        <a:spcAft>
                          <a:spcPts val="0"/>
                        </a:spcAft>
                        <a:buNone/>
                      </a:pPr>
                      <a:r>
                        <a:rPr lang="en-US" sz="1100" b="1"/>
                        <a:t>9797.566</a:t>
                      </a:r>
                      <a:endParaRPr sz="1100" b="1">
                        <a:solidFill>
                          <a:schemeClr val="dk1"/>
                        </a:solidFill>
                      </a:endParaRPr>
                    </a:p>
                  </a:txBody>
                  <a:tcPr marL="91425" marR="91425" marT="83114" marB="83114"/>
                </a:tc>
                <a:tc>
                  <a:txBody>
                    <a:bodyPr/>
                    <a:lstStyle/>
                    <a:p>
                      <a:pPr marL="0" lvl="0" indent="0" algn="ctr" rtl="0">
                        <a:spcBef>
                          <a:spcPts val="0"/>
                        </a:spcBef>
                        <a:spcAft>
                          <a:spcPts val="0"/>
                        </a:spcAft>
                        <a:buNone/>
                      </a:pPr>
                      <a:r>
                        <a:rPr lang="en-US" sz="1100" b="1"/>
                        <a:t>6188.639</a:t>
                      </a:r>
                      <a:endParaRPr sz="1100" b="1"/>
                    </a:p>
                  </a:txBody>
                  <a:tcPr marL="91425" marR="91425" marT="83114" marB="83114"/>
                </a:tc>
                <a:extLst>
                  <a:ext uri="{0D108BD9-81ED-4DB2-BD59-A6C34878D82A}">
                    <a16:rowId xmlns:a16="http://schemas.microsoft.com/office/drawing/2014/main" val="10008"/>
                  </a:ext>
                </a:extLst>
              </a:tr>
              <a:tr h="339409">
                <a:tc>
                  <a:txBody>
                    <a:bodyPr/>
                    <a:lstStyle/>
                    <a:p>
                      <a:pPr marL="0" lvl="0" indent="0" algn="ctr" rtl="0">
                        <a:spcBef>
                          <a:spcPts val="0"/>
                        </a:spcBef>
                        <a:spcAft>
                          <a:spcPts val="0"/>
                        </a:spcAft>
                        <a:buNone/>
                      </a:pPr>
                      <a:r>
                        <a:rPr lang="en-US" sz="1100" b="1">
                          <a:solidFill>
                            <a:schemeClr val="dk2"/>
                          </a:solidFill>
                        </a:rPr>
                        <a:t>Sep</a:t>
                      </a:r>
                      <a:endParaRPr sz="1100" b="1">
                        <a:solidFill>
                          <a:schemeClr val="dk2"/>
                        </a:solidFill>
                      </a:endParaRPr>
                    </a:p>
                  </a:txBody>
                  <a:tcPr marL="91425" marR="91425" marT="83114" marB="83114"/>
                </a:tc>
                <a:tc>
                  <a:txBody>
                    <a:bodyPr/>
                    <a:lstStyle/>
                    <a:p>
                      <a:pPr marL="0" lvl="0" indent="0" algn="ctr" rtl="0">
                        <a:spcBef>
                          <a:spcPts val="0"/>
                        </a:spcBef>
                        <a:spcAft>
                          <a:spcPts val="0"/>
                        </a:spcAft>
                        <a:buNone/>
                      </a:pPr>
                      <a:r>
                        <a:rPr lang="en-US" sz="1100" b="1"/>
                        <a:t>9508.67</a:t>
                      </a:r>
                      <a:endParaRPr sz="1100" b="1">
                        <a:solidFill>
                          <a:schemeClr val="dk1"/>
                        </a:solidFill>
                      </a:endParaRPr>
                    </a:p>
                  </a:txBody>
                  <a:tcPr marL="91425" marR="91425" marT="83114" marB="83114"/>
                </a:tc>
                <a:tc>
                  <a:txBody>
                    <a:bodyPr/>
                    <a:lstStyle/>
                    <a:p>
                      <a:pPr marL="0" lvl="0" indent="0" algn="ctr" rtl="0">
                        <a:spcBef>
                          <a:spcPts val="0"/>
                        </a:spcBef>
                        <a:spcAft>
                          <a:spcPts val="0"/>
                        </a:spcAft>
                        <a:buNone/>
                      </a:pPr>
                      <a:r>
                        <a:rPr lang="en-US" sz="1100" b="1"/>
                        <a:t>6203.272</a:t>
                      </a:r>
                      <a:endParaRPr sz="1100" b="1"/>
                    </a:p>
                  </a:txBody>
                  <a:tcPr marL="91425" marR="91425" marT="83114" marB="83114"/>
                </a:tc>
                <a:extLst>
                  <a:ext uri="{0D108BD9-81ED-4DB2-BD59-A6C34878D82A}">
                    <a16:rowId xmlns:a16="http://schemas.microsoft.com/office/drawing/2014/main" val="10009"/>
                  </a:ext>
                </a:extLst>
              </a:tr>
              <a:tr h="339409">
                <a:tc>
                  <a:txBody>
                    <a:bodyPr/>
                    <a:lstStyle/>
                    <a:p>
                      <a:pPr marL="0" lvl="0" indent="0" algn="ctr" rtl="0">
                        <a:spcBef>
                          <a:spcPts val="0"/>
                        </a:spcBef>
                        <a:spcAft>
                          <a:spcPts val="0"/>
                        </a:spcAft>
                        <a:buNone/>
                      </a:pPr>
                      <a:r>
                        <a:rPr lang="en-US" sz="1100" b="1">
                          <a:solidFill>
                            <a:schemeClr val="dk2"/>
                          </a:solidFill>
                        </a:rPr>
                        <a:t>Oct</a:t>
                      </a:r>
                      <a:endParaRPr sz="1100" b="1">
                        <a:solidFill>
                          <a:schemeClr val="dk2"/>
                        </a:solidFill>
                      </a:endParaRPr>
                    </a:p>
                  </a:txBody>
                  <a:tcPr marL="91425" marR="91425" marT="83114" marB="83114"/>
                </a:tc>
                <a:tc>
                  <a:txBody>
                    <a:bodyPr/>
                    <a:lstStyle/>
                    <a:p>
                      <a:pPr marL="0" lvl="0" indent="0" algn="ctr" rtl="0">
                        <a:spcBef>
                          <a:spcPts val="0"/>
                        </a:spcBef>
                        <a:spcAft>
                          <a:spcPts val="0"/>
                        </a:spcAft>
                        <a:buNone/>
                      </a:pPr>
                      <a:r>
                        <a:rPr lang="en-US" sz="1100" b="1"/>
                        <a:t>7785.793</a:t>
                      </a:r>
                      <a:endParaRPr sz="1100" b="1">
                        <a:solidFill>
                          <a:schemeClr val="dk1"/>
                        </a:solidFill>
                      </a:endParaRPr>
                    </a:p>
                  </a:txBody>
                  <a:tcPr marL="91425" marR="91425" marT="83114" marB="83114"/>
                </a:tc>
                <a:tc>
                  <a:txBody>
                    <a:bodyPr/>
                    <a:lstStyle/>
                    <a:p>
                      <a:pPr marL="0" lvl="0" indent="0" algn="ctr" rtl="0">
                        <a:spcBef>
                          <a:spcPts val="0"/>
                        </a:spcBef>
                        <a:spcAft>
                          <a:spcPts val="0"/>
                        </a:spcAft>
                        <a:buNone/>
                      </a:pPr>
                      <a:r>
                        <a:rPr lang="en-US" sz="1100" b="1"/>
                        <a:t>6214.978</a:t>
                      </a:r>
                      <a:endParaRPr sz="1100" b="1"/>
                    </a:p>
                  </a:txBody>
                  <a:tcPr marL="91425" marR="91425" marT="83114" marB="83114"/>
                </a:tc>
                <a:extLst>
                  <a:ext uri="{0D108BD9-81ED-4DB2-BD59-A6C34878D82A}">
                    <a16:rowId xmlns:a16="http://schemas.microsoft.com/office/drawing/2014/main" val="10010"/>
                  </a:ext>
                </a:extLst>
              </a:tr>
              <a:tr h="339409">
                <a:tc>
                  <a:txBody>
                    <a:bodyPr/>
                    <a:lstStyle/>
                    <a:p>
                      <a:pPr marL="0" lvl="0" indent="0" algn="ctr" rtl="0">
                        <a:spcBef>
                          <a:spcPts val="0"/>
                        </a:spcBef>
                        <a:spcAft>
                          <a:spcPts val="0"/>
                        </a:spcAft>
                        <a:buNone/>
                      </a:pPr>
                      <a:r>
                        <a:rPr lang="en-US" sz="1100" b="1">
                          <a:solidFill>
                            <a:schemeClr val="dk2"/>
                          </a:solidFill>
                        </a:rPr>
                        <a:t>Nov</a:t>
                      </a:r>
                      <a:endParaRPr sz="1100" b="1">
                        <a:solidFill>
                          <a:schemeClr val="dk2"/>
                        </a:solidFill>
                      </a:endParaRPr>
                    </a:p>
                  </a:txBody>
                  <a:tcPr marL="91425" marR="91425" marT="83114" marB="83114"/>
                </a:tc>
                <a:tc>
                  <a:txBody>
                    <a:bodyPr/>
                    <a:lstStyle/>
                    <a:p>
                      <a:pPr marL="0" lvl="0" indent="0" algn="ctr" rtl="0">
                        <a:spcBef>
                          <a:spcPts val="0"/>
                        </a:spcBef>
                        <a:spcAft>
                          <a:spcPts val="0"/>
                        </a:spcAft>
                        <a:buNone/>
                      </a:pPr>
                      <a:r>
                        <a:rPr lang="en-US" sz="1100" b="1"/>
                        <a:t>5630.931</a:t>
                      </a:r>
                      <a:endParaRPr sz="1100" b="1">
                        <a:solidFill>
                          <a:schemeClr val="dk1"/>
                        </a:solidFill>
                      </a:endParaRPr>
                    </a:p>
                  </a:txBody>
                  <a:tcPr marL="91425" marR="91425" marT="83114" marB="83114"/>
                </a:tc>
                <a:tc>
                  <a:txBody>
                    <a:bodyPr/>
                    <a:lstStyle/>
                    <a:p>
                      <a:pPr marL="0" lvl="0" indent="0" algn="ctr" rtl="0">
                        <a:spcBef>
                          <a:spcPts val="0"/>
                        </a:spcBef>
                        <a:spcAft>
                          <a:spcPts val="0"/>
                        </a:spcAft>
                        <a:buNone/>
                      </a:pPr>
                      <a:r>
                        <a:rPr lang="en-US" sz="1100" b="1"/>
                        <a:t>6224.343</a:t>
                      </a:r>
                      <a:endParaRPr sz="1100" b="1">
                        <a:solidFill>
                          <a:schemeClr val="dk1"/>
                        </a:solidFill>
                      </a:endParaRPr>
                    </a:p>
                  </a:txBody>
                  <a:tcPr marL="91425" marR="91425" marT="83114" marB="83114"/>
                </a:tc>
                <a:extLst>
                  <a:ext uri="{0D108BD9-81ED-4DB2-BD59-A6C34878D82A}">
                    <a16:rowId xmlns:a16="http://schemas.microsoft.com/office/drawing/2014/main" val="10011"/>
                  </a:ext>
                </a:extLst>
              </a:tr>
              <a:tr h="339409">
                <a:tc>
                  <a:txBody>
                    <a:bodyPr/>
                    <a:lstStyle/>
                    <a:p>
                      <a:pPr marL="0" lvl="0" indent="0" algn="ctr" rtl="0">
                        <a:spcBef>
                          <a:spcPts val="0"/>
                        </a:spcBef>
                        <a:spcAft>
                          <a:spcPts val="0"/>
                        </a:spcAft>
                        <a:buNone/>
                      </a:pPr>
                      <a:r>
                        <a:rPr lang="en-US" sz="1100" b="1">
                          <a:solidFill>
                            <a:schemeClr val="dk2"/>
                          </a:solidFill>
                        </a:rPr>
                        <a:t>Dec</a:t>
                      </a:r>
                      <a:endParaRPr sz="1100" b="1">
                        <a:solidFill>
                          <a:schemeClr val="dk2"/>
                        </a:solidFill>
                      </a:endParaRPr>
                    </a:p>
                  </a:txBody>
                  <a:tcPr marL="91425" marR="91425" marT="83114" marB="83114"/>
                </a:tc>
                <a:tc>
                  <a:txBody>
                    <a:bodyPr/>
                    <a:lstStyle/>
                    <a:p>
                      <a:pPr marL="0" lvl="0" indent="0" algn="ctr" rtl="0">
                        <a:spcBef>
                          <a:spcPts val="0"/>
                        </a:spcBef>
                        <a:spcAft>
                          <a:spcPts val="0"/>
                        </a:spcAft>
                        <a:buNone/>
                      </a:pPr>
                      <a:r>
                        <a:rPr lang="en-US" sz="1100" b="1"/>
                        <a:t>3778.935</a:t>
                      </a:r>
                      <a:endParaRPr sz="1100" b="1">
                        <a:solidFill>
                          <a:schemeClr val="dk1"/>
                        </a:solidFill>
                      </a:endParaRPr>
                    </a:p>
                  </a:txBody>
                  <a:tcPr marL="91425" marR="91425" marT="83114" marB="83114"/>
                </a:tc>
                <a:tc>
                  <a:txBody>
                    <a:bodyPr/>
                    <a:lstStyle/>
                    <a:p>
                      <a:pPr marL="0" lvl="0" indent="0" algn="ctr" rtl="0">
                        <a:spcBef>
                          <a:spcPts val="0"/>
                        </a:spcBef>
                        <a:spcAft>
                          <a:spcPts val="0"/>
                        </a:spcAft>
                        <a:buNone/>
                      </a:pPr>
                      <a:r>
                        <a:rPr lang="en-US" sz="1100" b="1" dirty="0"/>
                        <a:t>6231.835</a:t>
                      </a:r>
                      <a:endParaRPr sz="1100" b="1" dirty="0">
                        <a:solidFill>
                          <a:schemeClr val="dk1"/>
                        </a:solidFill>
                      </a:endParaRPr>
                    </a:p>
                  </a:txBody>
                  <a:tcPr marL="91425" marR="91425" marT="83114" marB="83114"/>
                </a:tc>
                <a:extLst>
                  <a:ext uri="{0D108BD9-81ED-4DB2-BD59-A6C34878D82A}">
                    <a16:rowId xmlns:a16="http://schemas.microsoft.com/office/drawing/2014/main" val="10012"/>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3A3A3A"/>
            </a:gs>
            <a:gs pos="65000">
              <a:schemeClr val="dk1"/>
            </a:gs>
            <a:gs pos="100000">
              <a:schemeClr val="dk1"/>
            </a:gs>
          </a:gsLst>
          <a:lin ang="16200000" scaled="0"/>
        </a:gradFill>
        <a:effectLst/>
      </p:bgPr>
    </p:bg>
    <p:spTree>
      <p:nvGrpSpPr>
        <p:cNvPr id="1" name="Shape 519"/>
        <p:cNvGrpSpPr/>
        <p:nvPr/>
      </p:nvGrpSpPr>
      <p:grpSpPr>
        <a:xfrm>
          <a:off x="0" y="0"/>
          <a:ext cx="0" cy="0"/>
          <a:chOff x="0" y="0"/>
          <a:chExt cx="0" cy="0"/>
        </a:xfrm>
      </p:grpSpPr>
      <p:sp>
        <p:nvSpPr>
          <p:cNvPr id="520" name="Google Shape;520;p12"/>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2"/>
          <p:cNvSpPr/>
          <p:nvPr/>
        </p:nvSpPr>
        <p:spPr>
          <a:xfrm>
            <a:off x="0" y="6334316"/>
            <a:ext cx="12192000" cy="659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 name="Google Shape;522;p12"/>
          <p:cNvCxnSpPr/>
          <p:nvPr/>
        </p:nvCxnSpPr>
        <p:spPr>
          <a:xfrm>
            <a:off x="1193532" y="1737845"/>
            <a:ext cx="9966960" cy="0"/>
          </a:xfrm>
          <a:prstGeom prst="straightConnector1">
            <a:avLst/>
          </a:prstGeom>
          <a:noFill/>
          <a:ln w="9525" cap="flat" cmpd="sng">
            <a:solidFill>
              <a:srgbClr val="FEFEFE"/>
            </a:solidFill>
            <a:prstDash val="solid"/>
            <a:round/>
            <a:headEnd type="none" w="sm" len="sm"/>
            <a:tailEnd type="none" w="sm" len="sm"/>
          </a:ln>
        </p:spPr>
      </p:cxnSp>
      <p:pic>
        <p:nvPicPr>
          <p:cNvPr id="523" name="Google Shape;523;p12" descr="A row of motorcycles&#10;&#10;Description automatically generated with low confidence"/>
          <p:cNvPicPr preferRelativeResize="0">
            <a:picLocks noGrp="1"/>
          </p:cNvPicPr>
          <p:nvPr>
            <p:ph type="pic" idx="2"/>
          </p:nvPr>
        </p:nvPicPr>
        <p:blipFill rotWithShape="1">
          <a:blip r:embed="rId3">
            <a:alphaModFix amt="35000"/>
          </a:blip>
          <a:srcRect t="1384" b="14346"/>
          <a:stretch/>
        </p:blipFill>
        <p:spPr>
          <a:xfrm>
            <a:off x="20" y="10"/>
            <a:ext cx="12191980" cy="6857990"/>
          </a:xfrm>
          <a:prstGeom prst="rect">
            <a:avLst/>
          </a:prstGeom>
          <a:noFill/>
          <a:ln>
            <a:noFill/>
          </a:ln>
        </p:spPr>
      </p:pic>
      <p:cxnSp>
        <p:nvCxnSpPr>
          <p:cNvPr id="524" name="Google Shape;524;p12"/>
          <p:cNvCxnSpPr/>
          <p:nvPr/>
        </p:nvCxnSpPr>
        <p:spPr>
          <a:xfrm>
            <a:off x="1193532" y="1737845"/>
            <a:ext cx="9966960" cy="0"/>
          </a:xfrm>
          <a:prstGeom prst="straightConnector1">
            <a:avLst/>
          </a:prstGeom>
          <a:noFill/>
          <a:ln w="9525" cap="flat" cmpd="sng">
            <a:solidFill>
              <a:schemeClr val="lt2">
                <a:alpha val="89803"/>
              </a:schemeClr>
            </a:solidFill>
            <a:prstDash val="solid"/>
            <a:round/>
            <a:headEnd type="none" w="sm" len="sm"/>
            <a:tailEnd type="none" w="sm" len="sm"/>
          </a:ln>
        </p:spPr>
      </p:cxnSp>
      <p:sp>
        <p:nvSpPr>
          <p:cNvPr id="525" name="Google Shape;525;p1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lt1"/>
              </a:buClr>
              <a:buSzPts val="4800"/>
              <a:buFont typeface="Calibri"/>
              <a:buNone/>
            </a:pPr>
            <a:r>
              <a:rPr lang="en-US" sz="4800" dirty="0">
                <a:solidFill>
                  <a:schemeClr val="lt1"/>
                </a:solidFill>
              </a:rPr>
              <a:t>CONCLUSION</a:t>
            </a:r>
            <a:endParaRPr dirty="0"/>
          </a:p>
        </p:txBody>
      </p:sp>
      <p:sp>
        <p:nvSpPr>
          <p:cNvPr id="526" name="Google Shape;526;p12"/>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indent="-457200">
              <a:lnSpc>
                <a:spcPct val="110000"/>
              </a:lnSpc>
              <a:spcBef>
                <a:spcPts val="0"/>
              </a:spcBef>
              <a:buSzPts val="2800"/>
              <a:buFont typeface="Noto Sans Symbols"/>
              <a:buChar char="▪"/>
            </a:pPr>
            <a:r>
              <a:rPr lang="en-US" sz="2800" dirty="0">
                <a:solidFill>
                  <a:schemeClr val="lt1"/>
                </a:solidFill>
              </a:rPr>
              <a:t>For a yearly overview of Citi bike trips usage, simple moving averages forecast of order 12 provides the highest accuracy with a margin of 0.02% error being under-forecasted.</a:t>
            </a:r>
            <a:endParaRPr sz="2800" dirty="0">
              <a:solidFill>
                <a:schemeClr val="lt1"/>
              </a:solidFill>
            </a:endParaRPr>
          </a:p>
          <a:p>
            <a:pPr marL="0" indent="0">
              <a:spcBef>
                <a:spcPts val="0"/>
              </a:spcBef>
              <a:buSzPts val="2800"/>
            </a:pPr>
            <a:endParaRPr sz="2800" dirty="0">
              <a:solidFill>
                <a:schemeClr val="lt1"/>
              </a:solidFill>
            </a:endParaRPr>
          </a:p>
          <a:p>
            <a:pPr indent="-457200">
              <a:lnSpc>
                <a:spcPct val="110000"/>
              </a:lnSpc>
              <a:spcBef>
                <a:spcPts val="0"/>
              </a:spcBef>
              <a:buSzPts val="2800"/>
              <a:buFont typeface="Noto Sans Symbols"/>
              <a:buChar char="▪"/>
            </a:pPr>
            <a:r>
              <a:rPr lang="en-US" sz="2800" dirty="0">
                <a:solidFill>
                  <a:schemeClr val="lt1"/>
                </a:solidFill>
              </a:rPr>
              <a:t>For any monthly, weekly or daily forecasts involving business decisions, moving averages of order 3 stands the best model to predict Citi bike trips data with an accuracy of 99.78%.</a:t>
            </a:r>
            <a:endParaRPr sz="2800" dirty="0">
              <a:solidFill>
                <a:schemeClr val="lt1"/>
              </a:solidFill>
            </a:endParaRPr>
          </a:p>
        </p:txBody>
      </p:sp>
      <p:sp>
        <p:nvSpPr>
          <p:cNvPr id="527" name="Google Shape;527;p12"/>
          <p:cNvSpPr/>
          <p:nvPr/>
        </p:nvSpPr>
        <p:spPr>
          <a:xfrm>
            <a:off x="15" y="6334316"/>
            <a:ext cx="12191985" cy="664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2"/>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3"/>
        <p:cNvGrpSpPr/>
        <p:nvPr/>
      </p:nvGrpSpPr>
      <p:grpSpPr>
        <a:xfrm>
          <a:off x="0" y="0"/>
          <a:ext cx="0" cy="0"/>
          <a:chOff x="0" y="0"/>
          <a:chExt cx="0" cy="0"/>
        </a:xfrm>
      </p:grpSpPr>
      <p:sp>
        <p:nvSpPr>
          <p:cNvPr id="534" name="Google Shape;534;p13"/>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3"/>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6" name="Google Shape;536;p13"/>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pic>
        <p:nvPicPr>
          <p:cNvPr id="537" name="Google Shape;537;p13" descr="Text&#10;&#10;Description automatically generated"/>
          <p:cNvPicPr preferRelativeResize="0">
            <a:picLocks noGrp="1"/>
          </p:cNvPicPr>
          <p:nvPr>
            <p:ph type="pic" idx="3"/>
          </p:nvPr>
        </p:nvPicPr>
        <p:blipFill rotWithShape="1">
          <a:blip r:embed="rId3">
            <a:alphaModFix/>
          </a:blip>
          <a:srcRect t="15906" b="12424"/>
          <a:stretch/>
        </p:blipFill>
        <p:spPr>
          <a:xfrm>
            <a:off x="-32" y="10"/>
            <a:ext cx="12192031" cy="4915066"/>
          </a:xfrm>
          <a:prstGeom prst="rect">
            <a:avLst/>
          </a:prstGeom>
          <a:noFill/>
          <a:ln>
            <a:noFill/>
          </a:ln>
        </p:spPr>
      </p:pic>
      <p:sp>
        <p:nvSpPr>
          <p:cNvPr id="538" name="Google Shape;538;p13"/>
          <p:cNvSpPr/>
          <p:nvPr/>
        </p:nvSpPr>
        <p:spPr>
          <a:xfrm>
            <a:off x="1507" y="4953000"/>
            <a:ext cx="12188952" cy="190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txBox="1">
            <a:spLocks noGrp="1"/>
          </p:cNvSpPr>
          <p:nvPr>
            <p:ph type="title"/>
          </p:nvPr>
        </p:nvSpPr>
        <p:spPr>
          <a:xfrm>
            <a:off x="1065197" y="5120640"/>
            <a:ext cx="10058400" cy="82296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FFFF"/>
              </a:buClr>
              <a:buSzPts val="3600"/>
              <a:buFont typeface="Calibri"/>
              <a:buNone/>
            </a:pPr>
            <a:r>
              <a:rPr lang="en-US" sz="3600">
                <a:solidFill>
                  <a:srgbClr val="FFFFFF"/>
                </a:solidFill>
              </a:rPr>
              <a:t>THANK YOU</a:t>
            </a:r>
            <a:endParaRPr/>
          </a:p>
        </p:txBody>
      </p:sp>
      <p:sp>
        <p:nvSpPr>
          <p:cNvPr id="540" name="Google Shape;540;p13"/>
          <p:cNvSpPr/>
          <p:nvPr/>
        </p:nvSpPr>
        <p:spPr>
          <a:xfrm>
            <a:off x="1507" y="4906176"/>
            <a:ext cx="12188952"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5"/>
        <p:cNvGrpSpPr/>
        <p:nvPr/>
      </p:nvGrpSpPr>
      <p:grpSpPr>
        <a:xfrm>
          <a:off x="0" y="0"/>
          <a:ext cx="0" cy="0"/>
          <a:chOff x="0" y="0"/>
          <a:chExt cx="0" cy="0"/>
        </a:xfrm>
      </p:grpSpPr>
      <p:sp>
        <p:nvSpPr>
          <p:cNvPr id="546" name="Google Shape;546;p14"/>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4"/>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8" name="Google Shape;548;p14"/>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
        <p:nvSpPr>
          <p:cNvPr id="549" name="Google Shape;549;p14"/>
          <p:cNvSpPr/>
          <p:nvPr/>
        </p:nvSpPr>
        <p:spPr>
          <a:xfrm>
            <a:off x="16" y="0"/>
            <a:ext cx="4584734"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0" name="Google Shape;550;p14"/>
          <p:cNvPicPr preferRelativeResize="0">
            <a:picLocks noGrp="1"/>
          </p:cNvPicPr>
          <p:nvPr>
            <p:ph type="pic" idx="2"/>
          </p:nvPr>
        </p:nvPicPr>
        <p:blipFill rotWithShape="1">
          <a:blip r:embed="rId3">
            <a:alphaModFix/>
          </a:blip>
          <a:srcRect l="13246" r="13244" b="-1"/>
          <a:stretch/>
        </p:blipFill>
        <p:spPr>
          <a:xfrm>
            <a:off x="4639733" y="10"/>
            <a:ext cx="7552266" cy="6857990"/>
          </a:xfrm>
          <a:prstGeom prst="rect">
            <a:avLst/>
          </a:prstGeom>
          <a:noFill/>
          <a:ln>
            <a:noFill/>
          </a:ln>
        </p:spPr>
      </p:pic>
      <p:sp>
        <p:nvSpPr>
          <p:cNvPr id="551" name="Google Shape;551;p14"/>
          <p:cNvSpPr/>
          <p:nvPr/>
        </p:nvSpPr>
        <p:spPr>
          <a:xfrm>
            <a:off x="458475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4"/>
          <p:cNvSpPr txBox="1"/>
          <p:nvPr/>
        </p:nvSpPr>
        <p:spPr>
          <a:xfrm>
            <a:off x="1207658" y="2843993"/>
            <a:ext cx="308113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0" i="0" u="none" strike="noStrike" cap="none">
                <a:solidFill>
                  <a:srgbClr val="FFFFFF"/>
                </a:solidFill>
                <a:latin typeface="Calibri"/>
                <a:ea typeface="Calibri"/>
                <a:cs typeface="Calibri"/>
                <a:sym typeface="Calibri"/>
              </a:rPr>
              <a:t>APPENDIX</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2"/>
        <p:cNvGrpSpPr/>
        <p:nvPr/>
      </p:nvGrpSpPr>
      <p:grpSpPr>
        <a:xfrm>
          <a:off x="0" y="0"/>
          <a:ext cx="0" cy="0"/>
          <a:chOff x="0" y="0"/>
          <a:chExt cx="0" cy="0"/>
        </a:xfrm>
      </p:grpSpPr>
      <p:sp>
        <p:nvSpPr>
          <p:cNvPr id="223" name="Google Shape;223;p4"/>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0" y="6334316"/>
            <a:ext cx="12192000" cy="659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5" name="Google Shape;225;p4"/>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
        <p:nvSpPr>
          <p:cNvPr id="226" name="Google Shape;226;p4"/>
          <p:cNvSpPr/>
          <p:nvPr/>
        </p:nvSpPr>
        <p:spPr>
          <a:xfrm>
            <a:off x="0" y="0"/>
            <a:ext cx="12186316"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7" name="Google Shape;227;p4"/>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txBox="1">
            <a:spLocks noGrp="1"/>
          </p:cNvSpPr>
          <p:nvPr>
            <p:ph type="title"/>
          </p:nvPr>
        </p:nvSpPr>
        <p:spPr>
          <a:xfrm>
            <a:off x="220700" y="59636"/>
            <a:ext cx="3284499" cy="934804"/>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002060"/>
              </a:buClr>
              <a:buSzPts val="3800"/>
              <a:buFont typeface="Calibri"/>
              <a:buNone/>
            </a:pPr>
            <a:r>
              <a:rPr lang="en-US" sz="3700" b="1">
                <a:solidFill>
                  <a:srgbClr val="002060"/>
                </a:solidFill>
                <a:latin typeface="Calibri"/>
                <a:ea typeface="Calibri"/>
                <a:cs typeface="Calibri"/>
                <a:sym typeface="Calibri"/>
              </a:rPr>
              <a:t>INTRODUCTION</a:t>
            </a:r>
            <a:endParaRPr sz="3100"/>
          </a:p>
        </p:txBody>
      </p:sp>
      <p:sp>
        <p:nvSpPr>
          <p:cNvPr id="229" name="Google Shape;229;p4"/>
          <p:cNvSpPr txBox="1">
            <a:spLocks noGrp="1"/>
          </p:cNvSpPr>
          <p:nvPr>
            <p:ph type="body" idx="1"/>
          </p:nvPr>
        </p:nvSpPr>
        <p:spPr>
          <a:xfrm>
            <a:off x="404299" y="1341381"/>
            <a:ext cx="3231490" cy="4967755"/>
          </a:xfrm>
          <a:prstGeom prst="rect">
            <a:avLst/>
          </a:prstGeom>
          <a:noFill/>
          <a:ln>
            <a:noFill/>
          </a:ln>
        </p:spPr>
        <p:txBody>
          <a:bodyPr spcFirstLastPara="1" wrap="square" lIns="0" tIns="45700" rIns="0" bIns="45700" anchor="t" anchorCtr="0">
            <a:normAutofit fontScale="77500" lnSpcReduction="20000"/>
          </a:bodyPr>
          <a:lstStyle/>
          <a:p>
            <a:pPr marL="285750" lvl="0" indent="-285781" algn="l" rtl="0">
              <a:lnSpc>
                <a:spcPct val="120000"/>
              </a:lnSpc>
              <a:spcBef>
                <a:spcPts val="0"/>
              </a:spcBef>
              <a:spcAft>
                <a:spcPts val="0"/>
              </a:spcAft>
              <a:buSzPct val="100000"/>
              <a:buFont typeface="Arial"/>
              <a:buChar char="•"/>
            </a:pPr>
            <a:r>
              <a:rPr lang="en-US" sz="2300">
                <a:solidFill>
                  <a:srgbClr val="FFFFFF"/>
                </a:solidFill>
              </a:rPr>
              <a:t>Largest bike sharing system in the US.</a:t>
            </a:r>
            <a:endParaRPr/>
          </a:p>
          <a:p>
            <a:pPr marL="0" lvl="0" indent="0" algn="l" rtl="0">
              <a:lnSpc>
                <a:spcPct val="120000"/>
              </a:lnSpc>
              <a:spcBef>
                <a:spcPts val="200"/>
              </a:spcBef>
              <a:spcAft>
                <a:spcPts val="0"/>
              </a:spcAft>
              <a:buSzPct val="100000"/>
              <a:buNone/>
            </a:pPr>
            <a:endParaRPr sz="2300">
              <a:solidFill>
                <a:srgbClr val="FFFFFF"/>
              </a:solidFill>
            </a:endParaRPr>
          </a:p>
          <a:p>
            <a:pPr marL="285750" lvl="0" indent="-285781" algn="l" rtl="0">
              <a:lnSpc>
                <a:spcPct val="120000"/>
              </a:lnSpc>
              <a:spcBef>
                <a:spcPts val="200"/>
              </a:spcBef>
              <a:spcAft>
                <a:spcPts val="0"/>
              </a:spcAft>
              <a:buSzPct val="100000"/>
              <a:buFont typeface="Arial"/>
              <a:buChar char="•"/>
            </a:pPr>
            <a:r>
              <a:rPr lang="en-US" sz="2300">
                <a:solidFill>
                  <a:srgbClr val="FFFFFF"/>
                </a:solidFill>
              </a:rPr>
              <a:t>Named after lead sponsor Citigroup.</a:t>
            </a:r>
            <a:endParaRPr/>
          </a:p>
          <a:p>
            <a:pPr marL="0" lvl="0" indent="0" algn="l" rtl="0">
              <a:lnSpc>
                <a:spcPct val="120000"/>
              </a:lnSpc>
              <a:spcBef>
                <a:spcPts val="200"/>
              </a:spcBef>
              <a:spcAft>
                <a:spcPts val="0"/>
              </a:spcAft>
              <a:buSzPct val="100000"/>
              <a:buNone/>
            </a:pPr>
            <a:endParaRPr sz="2300">
              <a:solidFill>
                <a:srgbClr val="FFFFFF"/>
              </a:solidFill>
            </a:endParaRPr>
          </a:p>
          <a:p>
            <a:pPr marL="285750" lvl="0" indent="-285781" algn="l" rtl="0">
              <a:lnSpc>
                <a:spcPct val="120000"/>
              </a:lnSpc>
              <a:spcBef>
                <a:spcPts val="200"/>
              </a:spcBef>
              <a:spcAft>
                <a:spcPts val="0"/>
              </a:spcAft>
              <a:buSzPct val="100000"/>
              <a:buFont typeface="Arial"/>
              <a:buChar char="•"/>
            </a:pPr>
            <a:r>
              <a:rPr lang="en-US" sz="2300">
                <a:solidFill>
                  <a:srgbClr val="FFFFFF"/>
                </a:solidFill>
              </a:rPr>
              <a:t>Launched on 27</a:t>
            </a:r>
            <a:r>
              <a:rPr lang="en-US" sz="2300" baseline="30000">
                <a:solidFill>
                  <a:srgbClr val="FFFFFF"/>
                </a:solidFill>
              </a:rPr>
              <a:t>th</a:t>
            </a:r>
            <a:r>
              <a:rPr lang="en-US" sz="2300">
                <a:solidFill>
                  <a:srgbClr val="FFFFFF"/>
                </a:solidFill>
              </a:rPr>
              <a:t> May 2013</a:t>
            </a:r>
            <a:endParaRPr/>
          </a:p>
          <a:p>
            <a:pPr marL="0" lvl="0" indent="0" algn="l" rtl="0">
              <a:lnSpc>
                <a:spcPct val="120000"/>
              </a:lnSpc>
              <a:spcBef>
                <a:spcPts val="200"/>
              </a:spcBef>
              <a:spcAft>
                <a:spcPts val="0"/>
              </a:spcAft>
              <a:buSzPct val="100000"/>
              <a:buNone/>
            </a:pPr>
            <a:endParaRPr sz="2300">
              <a:solidFill>
                <a:srgbClr val="FFFFFF"/>
              </a:solidFill>
            </a:endParaRPr>
          </a:p>
          <a:p>
            <a:pPr marL="285750" lvl="0" indent="-285781" algn="l" rtl="0">
              <a:lnSpc>
                <a:spcPct val="120000"/>
              </a:lnSpc>
              <a:spcBef>
                <a:spcPts val="200"/>
              </a:spcBef>
              <a:spcAft>
                <a:spcPts val="0"/>
              </a:spcAft>
              <a:buSzPct val="100000"/>
              <a:buFont typeface="Arial"/>
              <a:buChar char="•"/>
            </a:pPr>
            <a:r>
              <a:rPr lang="en-US" sz="2300">
                <a:solidFill>
                  <a:srgbClr val="FFFFFF"/>
                </a:solidFill>
              </a:rPr>
              <a:t>Operates in Bronx, Brooklyn, Manhattan, Queens.</a:t>
            </a:r>
            <a:endParaRPr/>
          </a:p>
          <a:p>
            <a:pPr marL="285750" lvl="0" indent="-172593" algn="l" rtl="0">
              <a:lnSpc>
                <a:spcPct val="120000"/>
              </a:lnSpc>
              <a:spcBef>
                <a:spcPts val="200"/>
              </a:spcBef>
              <a:spcAft>
                <a:spcPts val="0"/>
              </a:spcAft>
              <a:buSzPct val="100000"/>
              <a:buFont typeface="Arial"/>
              <a:buNone/>
            </a:pPr>
            <a:endParaRPr sz="2300">
              <a:solidFill>
                <a:srgbClr val="FFFFFF"/>
              </a:solidFill>
            </a:endParaRPr>
          </a:p>
          <a:p>
            <a:pPr marL="285750" lvl="0" indent="-285781" algn="l" rtl="0">
              <a:lnSpc>
                <a:spcPct val="120000"/>
              </a:lnSpc>
              <a:spcBef>
                <a:spcPts val="200"/>
              </a:spcBef>
              <a:spcAft>
                <a:spcPts val="0"/>
              </a:spcAft>
              <a:buSzPct val="100000"/>
              <a:buFont typeface="Arial"/>
              <a:buChar char="•"/>
            </a:pPr>
            <a:r>
              <a:rPr lang="en-US" sz="2300">
                <a:solidFill>
                  <a:srgbClr val="FFFFFF"/>
                </a:solidFill>
              </a:rPr>
              <a:t>Also operates in JC and Hoboken in NJ (~80 stations)</a:t>
            </a:r>
            <a:endParaRPr/>
          </a:p>
          <a:p>
            <a:pPr marL="285750" lvl="0" indent="-172593" algn="l" rtl="0">
              <a:lnSpc>
                <a:spcPct val="120000"/>
              </a:lnSpc>
              <a:spcBef>
                <a:spcPts val="200"/>
              </a:spcBef>
              <a:spcAft>
                <a:spcPts val="0"/>
              </a:spcAft>
              <a:buSzPct val="100000"/>
              <a:buFont typeface="Arial"/>
              <a:buNone/>
            </a:pPr>
            <a:endParaRPr sz="2300">
              <a:solidFill>
                <a:srgbClr val="FFFFFF"/>
              </a:solidFill>
            </a:endParaRPr>
          </a:p>
          <a:p>
            <a:pPr marL="285750" lvl="0" indent="-285781" algn="l" rtl="0">
              <a:lnSpc>
                <a:spcPct val="120000"/>
              </a:lnSpc>
              <a:spcBef>
                <a:spcPts val="200"/>
              </a:spcBef>
              <a:spcAft>
                <a:spcPts val="0"/>
              </a:spcAft>
              <a:buSzPct val="100000"/>
              <a:buFont typeface="Arial"/>
              <a:buChar char="•"/>
            </a:pPr>
            <a:r>
              <a:rPr lang="en-US" sz="2300">
                <a:solidFill>
                  <a:srgbClr val="FFFFFF"/>
                </a:solidFill>
              </a:rPr>
              <a:t>Acquired by Lyft in Q4 2018.</a:t>
            </a:r>
            <a:endParaRPr/>
          </a:p>
          <a:p>
            <a:pPr marL="0" lvl="0" indent="0" algn="l" rtl="0">
              <a:lnSpc>
                <a:spcPct val="120000"/>
              </a:lnSpc>
              <a:spcBef>
                <a:spcPts val="200"/>
              </a:spcBef>
              <a:spcAft>
                <a:spcPts val="0"/>
              </a:spcAft>
              <a:buSzPct val="100000"/>
              <a:buNone/>
            </a:pPr>
            <a:endParaRPr sz="1500">
              <a:solidFill>
                <a:srgbClr val="FFFFFF"/>
              </a:solidFill>
            </a:endParaRPr>
          </a:p>
          <a:p>
            <a:pPr marL="0" lvl="0" indent="0" algn="l" rtl="0">
              <a:lnSpc>
                <a:spcPct val="120000"/>
              </a:lnSpc>
              <a:spcBef>
                <a:spcPts val="200"/>
              </a:spcBef>
              <a:spcAft>
                <a:spcPts val="0"/>
              </a:spcAft>
              <a:buSzPct val="100000"/>
              <a:buNone/>
            </a:pPr>
            <a:endParaRPr sz="1500">
              <a:solidFill>
                <a:srgbClr val="FFFFFF"/>
              </a:solidFill>
            </a:endParaRPr>
          </a:p>
          <a:p>
            <a:pPr marL="0" lvl="0" indent="0" algn="l" rtl="0">
              <a:lnSpc>
                <a:spcPct val="120000"/>
              </a:lnSpc>
              <a:spcBef>
                <a:spcPts val="200"/>
              </a:spcBef>
              <a:spcAft>
                <a:spcPts val="0"/>
              </a:spcAft>
              <a:buSzPct val="100000"/>
              <a:buNone/>
            </a:pPr>
            <a:endParaRPr sz="1500">
              <a:solidFill>
                <a:srgbClr val="FFFFFF"/>
              </a:solidFill>
            </a:endParaRPr>
          </a:p>
        </p:txBody>
      </p:sp>
      <p:pic>
        <p:nvPicPr>
          <p:cNvPr id="230" name="Google Shape;230;p4"/>
          <p:cNvPicPr preferRelativeResize="0">
            <a:picLocks noGrp="1"/>
          </p:cNvPicPr>
          <p:nvPr>
            <p:ph type="pic" idx="2"/>
          </p:nvPr>
        </p:nvPicPr>
        <p:blipFill rotWithShape="1">
          <a:blip r:embed="rId3">
            <a:alphaModFix/>
          </a:blip>
          <a:srcRect t="8939" r="-1" b="6510"/>
          <a:stretch/>
        </p:blipFill>
        <p:spPr>
          <a:xfrm>
            <a:off x="4075043" y="10"/>
            <a:ext cx="8111272" cy="6857990"/>
          </a:xfrm>
          <a:prstGeom prst="rect">
            <a:avLst/>
          </a:prstGeom>
          <a:noFill/>
          <a:ln>
            <a:noFill/>
          </a:ln>
        </p:spPr>
      </p:pic>
      <p:sp>
        <p:nvSpPr>
          <p:cNvPr id="231" name="Google Shape;231;p4"/>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txBox="1">
            <a:spLocks noGrp="1"/>
          </p:cNvSpPr>
          <p:nvPr>
            <p:ph type="sldNum" idx="12"/>
          </p:nvPr>
        </p:nvSpPr>
        <p:spPr>
          <a:xfrm>
            <a:off x="10609742" y="6459785"/>
            <a:ext cx="602741"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6"/>
        <p:cNvGrpSpPr/>
        <p:nvPr/>
      </p:nvGrpSpPr>
      <p:grpSpPr>
        <a:xfrm>
          <a:off x="0" y="0"/>
          <a:ext cx="0" cy="0"/>
          <a:chOff x="0" y="0"/>
          <a:chExt cx="0" cy="0"/>
        </a:xfrm>
      </p:grpSpPr>
      <p:sp>
        <p:nvSpPr>
          <p:cNvPr id="557" name="Google Shape;557;p15"/>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5"/>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9" name="Google Shape;559;p15"/>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
        <p:nvSpPr>
          <p:cNvPr id="560" name="Google Shape;560;p15"/>
          <p:cNvSpPr/>
          <p:nvPr/>
        </p:nvSpPr>
        <p:spPr>
          <a:xfrm>
            <a:off x="0" y="0"/>
            <a:ext cx="12192000" cy="63343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1" name="Google Shape;561;p15"/>
          <p:cNvSpPr txBox="1">
            <a:spLocks noGrp="1"/>
          </p:cNvSpPr>
          <p:nvPr>
            <p:ph type="title"/>
          </p:nvPr>
        </p:nvSpPr>
        <p:spPr>
          <a:xfrm>
            <a:off x="8342671" y="639097"/>
            <a:ext cx="3200400" cy="3686015"/>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3600"/>
              <a:buFont typeface="Calibri"/>
              <a:buNone/>
            </a:pPr>
            <a:br>
              <a:rPr lang="en-US" sz="3600" dirty="0">
                <a:solidFill>
                  <a:srgbClr val="262626"/>
                </a:solidFill>
              </a:rPr>
            </a:br>
            <a:r>
              <a:rPr lang="en-US" sz="3600" dirty="0">
                <a:solidFill>
                  <a:srgbClr val="262626"/>
                </a:solidFill>
                <a:latin typeface="Calibri Light" panose="020F0302020204030204" pitchFamily="34" charset="0"/>
                <a:cs typeface="Calibri Light" panose="020F0302020204030204" pitchFamily="34" charset="0"/>
              </a:rPr>
              <a:t>NEW STATION DISTRIBUTION</a:t>
            </a:r>
            <a:br>
              <a:rPr lang="en-US" sz="3600" dirty="0">
                <a:solidFill>
                  <a:srgbClr val="262626"/>
                </a:solidFill>
                <a:latin typeface="Calibri Light" panose="020F0302020204030204" pitchFamily="34" charset="0"/>
                <a:cs typeface="Calibri Light" panose="020F0302020204030204" pitchFamily="34" charset="0"/>
              </a:rPr>
            </a:br>
            <a:r>
              <a:rPr lang="en-US" sz="2400" dirty="0">
                <a:solidFill>
                  <a:srgbClr val="262626"/>
                </a:solidFill>
                <a:latin typeface="Calibri Light" panose="020F0302020204030204" pitchFamily="34" charset="0"/>
                <a:cs typeface="Calibri Light" panose="020F0302020204030204" pitchFamily="34" charset="0"/>
              </a:rPr>
              <a:t>(MONTH OVER MONTH)</a:t>
            </a:r>
            <a:endParaRPr sz="3600" dirty="0">
              <a:solidFill>
                <a:srgbClr val="262626"/>
              </a:solidFill>
              <a:latin typeface="Calibri Light" panose="020F0302020204030204" pitchFamily="34" charset="0"/>
              <a:cs typeface="Calibri Light" panose="020F0302020204030204" pitchFamily="34" charset="0"/>
            </a:endParaRPr>
          </a:p>
        </p:txBody>
      </p:sp>
      <p:cxnSp>
        <p:nvCxnSpPr>
          <p:cNvPr id="562" name="Google Shape;562;p15"/>
          <p:cNvCxnSpPr/>
          <p:nvPr/>
        </p:nvCxnSpPr>
        <p:spPr>
          <a:xfrm>
            <a:off x="8209305" y="4343400"/>
            <a:ext cx="3200400" cy="0"/>
          </a:xfrm>
          <a:prstGeom prst="straightConnector1">
            <a:avLst/>
          </a:prstGeom>
          <a:noFill/>
          <a:ln w="9525" cap="flat" cmpd="sng">
            <a:solidFill>
              <a:schemeClr val="dk2">
                <a:alpha val="89803"/>
              </a:schemeClr>
            </a:solidFill>
            <a:prstDash val="solid"/>
            <a:round/>
            <a:headEnd type="none" w="sm" len="sm"/>
            <a:tailEnd type="none" w="sm" len="sm"/>
          </a:ln>
        </p:spPr>
      </p:cxnSp>
      <p:sp>
        <p:nvSpPr>
          <p:cNvPr id="563" name="Google Shape;563;p15"/>
          <p:cNvSpPr/>
          <p:nvPr/>
        </p:nvSpPr>
        <p:spPr>
          <a:xfrm>
            <a:off x="15" y="6334316"/>
            <a:ext cx="12191985" cy="664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5"/>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40</a:t>
            </a:fld>
            <a:endParaRPr/>
          </a:p>
        </p:txBody>
      </p:sp>
      <p:graphicFrame>
        <p:nvGraphicFramePr>
          <p:cNvPr id="566" name="Google Shape;566;p15"/>
          <p:cNvGraphicFramePr/>
          <p:nvPr>
            <p:extLst>
              <p:ext uri="{D42A27DB-BD31-4B8C-83A1-F6EECF244321}">
                <p14:modId xmlns:p14="http://schemas.microsoft.com/office/powerpoint/2010/main" val="3846282405"/>
              </p:ext>
            </p:extLst>
          </p:nvPr>
        </p:nvGraphicFramePr>
        <p:xfrm>
          <a:off x="543338" y="640080"/>
          <a:ext cx="7472805" cy="5237029"/>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0"/>
        <p:cNvGrpSpPr/>
        <p:nvPr/>
      </p:nvGrpSpPr>
      <p:grpSpPr>
        <a:xfrm>
          <a:off x="0" y="0"/>
          <a:ext cx="0" cy="0"/>
          <a:chOff x="0" y="0"/>
          <a:chExt cx="0" cy="0"/>
        </a:xfrm>
      </p:grpSpPr>
      <p:sp>
        <p:nvSpPr>
          <p:cNvPr id="571" name="Google Shape;571;p16"/>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6"/>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 name="Google Shape;573;p16"/>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
        <p:nvSpPr>
          <p:cNvPr id="574" name="Google Shape;574;p16"/>
          <p:cNvSpPr/>
          <p:nvPr/>
        </p:nvSpPr>
        <p:spPr>
          <a:xfrm>
            <a:off x="0" y="-6350"/>
            <a:ext cx="12192000" cy="63343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5" name="Google Shape;575;p16"/>
          <p:cNvSpPr txBox="1">
            <a:spLocks noGrp="1"/>
          </p:cNvSpPr>
          <p:nvPr>
            <p:ph type="title"/>
          </p:nvPr>
        </p:nvSpPr>
        <p:spPr>
          <a:xfrm>
            <a:off x="8342671" y="639097"/>
            <a:ext cx="3200400" cy="3686015"/>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3600"/>
              <a:buFont typeface="Calibri"/>
              <a:buNone/>
            </a:pPr>
            <a:r>
              <a:rPr lang="en-US" sz="3600" dirty="0">
                <a:solidFill>
                  <a:srgbClr val="262626"/>
                </a:solidFill>
                <a:latin typeface="Calibri Light" panose="020F0302020204030204" pitchFamily="34" charset="0"/>
                <a:cs typeface="Calibri Light" panose="020F0302020204030204" pitchFamily="34" charset="0"/>
              </a:rPr>
              <a:t>ACTIVE BIKE </a:t>
            </a:r>
            <a:r>
              <a:rPr lang="en-US" sz="3600" kern="1200" cap="all" spc="-50" dirty="0">
                <a:solidFill>
                  <a:schemeClr val="tx1">
                    <a:lumMod val="85000"/>
                    <a:lumOff val="15000"/>
                  </a:schemeClr>
                </a:solidFill>
                <a:latin typeface="Calibri Light" panose="020F0302020204030204" pitchFamily="34" charset="0"/>
                <a:ea typeface="+mj-ea"/>
                <a:cs typeface="Calibri Light" panose="020F0302020204030204" pitchFamily="34" charset="0"/>
              </a:rPr>
              <a:t>DISTRIBUTION</a:t>
            </a:r>
            <a:br>
              <a:rPr lang="en-US" sz="3600" dirty="0">
                <a:solidFill>
                  <a:srgbClr val="262626"/>
                </a:solidFill>
              </a:rPr>
            </a:br>
            <a:r>
              <a:rPr lang="en-US" sz="2400" dirty="0">
                <a:solidFill>
                  <a:srgbClr val="262626"/>
                </a:solidFill>
                <a:latin typeface="Calibri Light" panose="020F0302020204030204" pitchFamily="34" charset="0"/>
                <a:cs typeface="Calibri Light" panose="020F0302020204030204" pitchFamily="34" charset="0"/>
              </a:rPr>
              <a:t>(MONTH OVER MONTH)</a:t>
            </a:r>
            <a:endParaRPr sz="3600" dirty="0">
              <a:solidFill>
                <a:srgbClr val="262626"/>
              </a:solidFill>
              <a:latin typeface="Calibri Light" panose="020F0302020204030204" pitchFamily="34" charset="0"/>
              <a:cs typeface="Calibri Light" panose="020F0302020204030204" pitchFamily="34" charset="0"/>
            </a:endParaRPr>
          </a:p>
        </p:txBody>
      </p:sp>
      <p:cxnSp>
        <p:nvCxnSpPr>
          <p:cNvPr id="576" name="Google Shape;576;p16"/>
          <p:cNvCxnSpPr/>
          <p:nvPr/>
        </p:nvCxnSpPr>
        <p:spPr>
          <a:xfrm>
            <a:off x="8209305" y="4343400"/>
            <a:ext cx="3200400" cy="0"/>
          </a:xfrm>
          <a:prstGeom prst="straightConnector1">
            <a:avLst/>
          </a:prstGeom>
          <a:noFill/>
          <a:ln w="9525" cap="flat" cmpd="sng">
            <a:solidFill>
              <a:schemeClr val="dk2">
                <a:alpha val="89803"/>
              </a:schemeClr>
            </a:solidFill>
            <a:prstDash val="solid"/>
            <a:round/>
            <a:headEnd type="none" w="sm" len="sm"/>
            <a:tailEnd type="none" w="sm" len="sm"/>
          </a:ln>
        </p:spPr>
      </p:cxnSp>
      <p:sp>
        <p:nvSpPr>
          <p:cNvPr id="577" name="Google Shape;577;p16"/>
          <p:cNvSpPr/>
          <p:nvPr/>
        </p:nvSpPr>
        <p:spPr>
          <a:xfrm>
            <a:off x="15" y="6334316"/>
            <a:ext cx="12191985" cy="664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6"/>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41</a:t>
            </a:fld>
            <a:endParaRPr/>
          </a:p>
        </p:txBody>
      </p:sp>
      <p:graphicFrame>
        <p:nvGraphicFramePr>
          <p:cNvPr id="580" name="Google Shape;580;p16"/>
          <p:cNvGraphicFramePr/>
          <p:nvPr>
            <p:extLst>
              <p:ext uri="{D42A27DB-BD31-4B8C-83A1-F6EECF244321}">
                <p14:modId xmlns:p14="http://schemas.microsoft.com/office/powerpoint/2010/main" val="1174264745"/>
              </p:ext>
            </p:extLst>
          </p:nvPr>
        </p:nvGraphicFramePr>
        <p:xfrm>
          <a:off x="477078" y="633454"/>
          <a:ext cx="7460973" cy="523703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B130F3-0984-44C2-B703-32E2E77F32DF}"/>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F91729D4-A164-47A3-830D-E792BCE699E4}" type="slidenum">
              <a:rPr lang="en-US" smtClean="0"/>
              <a:pPr defTabSz="914400">
                <a:spcAft>
                  <a:spcPts val="600"/>
                </a:spcAft>
              </a:pPr>
              <a:t>42</a:t>
            </a:fld>
            <a:endParaRPr lang="en-US"/>
          </a:p>
        </p:txBody>
      </p:sp>
      <p:sp>
        <p:nvSpPr>
          <p:cNvPr id="3" name="Title 2">
            <a:extLst>
              <a:ext uri="{FF2B5EF4-FFF2-40B4-BE49-F238E27FC236}">
                <a16:creationId xmlns:a16="http://schemas.microsoft.com/office/drawing/2014/main" id="{66A9623B-C9B7-40B3-9364-C837AEA7969B}"/>
              </a:ext>
            </a:extLst>
          </p:cNvPr>
          <p:cNvSpPr>
            <a:spLocks noGrp="1"/>
          </p:cNvSpPr>
          <p:nvPr>
            <p:ph type="title"/>
          </p:nvPr>
        </p:nvSpPr>
        <p:spPr/>
        <p:txBody>
          <a:bodyPr/>
          <a:lstStyle/>
          <a:p>
            <a:r>
              <a:rPr lang="en-US" dirty="0"/>
              <a:t>Growth and Expansion Since onset</a:t>
            </a:r>
          </a:p>
        </p:txBody>
      </p:sp>
      <p:graphicFrame>
        <p:nvGraphicFramePr>
          <p:cNvPr id="14" name="Chart 13">
            <a:extLst>
              <a:ext uri="{FF2B5EF4-FFF2-40B4-BE49-F238E27FC236}">
                <a16:creationId xmlns:a16="http://schemas.microsoft.com/office/drawing/2014/main" id="{9B84A024-D3C4-4B5E-BA6E-7F4646ED00C9}"/>
              </a:ext>
            </a:extLst>
          </p:cNvPr>
          <p:cNvGraphicFramePr>
            <a:graphicFrameLocks/>
          </p:cNvGraphicFramePr>
          <p:nvPr/>
        </p:nvGraphicFramePr>
        <p:xfrm>
          <a:off x="531708" y="1729410"/>
          <a:ext cx="5252866" cy="43945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a:extLst>
              <a:ext uri="{FF2B5EF4-FFF2-40B4-BE49-F238E27FC236}">
                <a16:creationId xmlns:a16="http://schemas.microsoft.com/office/drawing/2014/main" id="{CF2C16E0-C1CD-49F8-B3C4-F244941C1E0A}"/>
              </a:ext>
            </a:extLst>
          </p:cNvPr>
          <p:cNvGraphicFramePr>
            <a:graphicFrameLocks/>
          </p:cNvGraphicFramePr>
          <p:nvPr/>
        </p:nvGraphicFramePr>
        <p:xfrm>
          <a:off x="6096000" y="1729409"/>
          <a:ext cx="5625548" cy="43945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674662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2"/>
        <p:cNvGrpSpPr/>
        <p:nvPr/>
      </p:nvGrpSpPr>
      <p:grpSpPr>
        <a:xfrm>
          <a:off x="0" y="0"/>
          <a:ext cx="0" cy="0"/>
          <a:chOff x="0" y="0"/>
          <a:chExt cx="0" cy="0"/>
        </a:xfrm>
      </p:grpSpPr>
      <p:sp>
        <p:nvSpPr>
          <p:cNvPr id="593" name="Google Shape;593;p18"/>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8"/>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 name="Google Shape;595;p18"/>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
        <p:nvSpPr>
          <p:cNvPr id="596" name="Google Shape;596;p18"/>
          <p:cNvSpPr/>
          <p:nvPr/>
        </p:nvSpPr>
        <p:spPr>
          <a:xfrm>
            <a:off x="0" y="0"/>
            <a:ext cx="12192000" cy="63343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7" name="Google Shape;597;p18"/>
          <p:cNvSpPr txBox="1">
            <a:spLocks noGrp="1"/>
          </p:cNvSpPr>
          <p:nvPr>
            <p:ph type="title"/>
          </p:nvPr>
        </p:nvSpPr>
        <p:spPr>
          <a:xfrm>
            <a:off x="8342671" y="639098"/>
            <a:ext cx="3200400" cy="3509802"/>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3600"/>
              <a:buFont typeface="Calibri"/>
              <a:buNone/>
            </a:pPr>
            <a:r>
              <a:rPr lang="en-US" sz="3600">
                <a:solidFill>
                  <a:srgbClr val="262626"/>
                </a:solidFill>
              </a:rPr>
              <a:t>ANNUAL MEMBERSHIP AND REVENUE</a:t>
            </a:r>
            <a:endParaRPr/>
          </a:p>
        </p:txBody>
      </p:sp>
      <p:cxnSp>
        <p:nvCxnSpPr>
          <p:cNvPr id="598" name="Google Shape;598;p18"/>
          <p:cNvCxnSpPr/>
          <p:nvPr/>
        </p:nvCxnSpPr>
        <p:spPr>
          <a:xfrm>
            <a:off x="8209305" y="4343400"/>
            <a:ext cx="3200400" cy="0"/>
          </a:xfrm>
          <a:prstGeom prst="straightConnector1">
            <a:avLst/>
          </a:prstGeom>
          <a:noFill/>
          <a:ln w="9525" cap="flat" cmpd="sng">
            <a:solidFill>
              <a:schemeClr val="dk2">
                <a:alpha val="89803"/>
              </a:schemeClr>
            </a:solidFill>
            <a:prstDash val="solid"/>
            <a:round/>
            <a:headEnd type="none" w="sm" len="sm"/>
            <a:tailEnd type="none" w="sm" len="sm"/>
          </a:ln>
        </p:spPr>
      </p:cxnSp>
      <p:sp>
        <p:nvSpPr>
          <p:cNvPr id="599" name="Google Shape;599;p18"/>
          <p:cNvSpPr/>
          <p:nvPr/>
        </p:nvSpPr>
        <p:spPr>
          <a:xfrm>
            <a:off x="15" y="6334316"/>
            <a:ext cx="12191985" cy="664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8"/>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43</a:t>
            </a:fld>
            <a:endParaRPr/>
          </a:p>
        </p:txBody>
      </p:sp>
      <p:graphicFrame>
        <p:nvGraphicFramePr>
          <p:cNvPr id="602" name="Google Shape;602;p18"/>
          <p:cNvGraphicFramePr/>
          <p:nvPr>
            <p:extLst>
              <p:ext uri="{D42A27DB-BD31-4B8C-83A1-F6EECF244321}">
                <p14:modId xmlns:p14="http://schemas.microsoft.com/office/powerpoint/2010/main" val="894163981"/>
              </p:ext>
            </p:extLst>
          </p:nvPr>
        </p:nvGraphicFramePr>
        <p:xfrm>
          <a:off x="633999" y="881269"/>
          <a:ext cx="7330550" cy="4731075"/>
        </p:xfrm>
        <a:graphic>
          <a:graphicData uri="http://schemas.openxmlformats.org/drawingml/2006/table">
            <a:tbl>
              <a:tblPr firstRow="1" bandRow="1">
                <a:noFill/>
                <a:tableStyleId>{03290466-97D6-4147-B274-2904C96E111E}</a:tableStyleId>
              </a:tblPr>
              <a:tblGrid>
                <a:gridCol w="804400">
                  <a:extLst>
                    <a:ext uri="{9D8B030D-6E8A-4147-A177-3AD203B41FA5}">
                      <a16:colId xmlns:a16="http://schemas.microsoft.com/office/drawing/2014/main" val="20000"/>
                    </a:ext>
                  </a:extLst>
                </a:gridCol>
                <a:gridCol w="3539375">
                  <a:extLst>
                    <a:ext uri="{9D8B030D-6E8A-4147-A177-3AD203B41FA5}">
                      <a16:colId xmlns:a16="http://schemas.microsoft.com/office/drawing/2014/main" val="20001"/>
                    </a:ext>
                  </a:extLst>
                </a:gridCol>
                <a:gridCol w="2986775">
                  <a:extLst>
                    <a:ext uri="{9D8B030D-6E8A-4147-A177-3AD203B41FA5}">
                      <a16:colId xmlns:a16="http://schemas.microsoft.com/office/drawing/2014/main" val="20002"/>
                    </a:ext>
                  </a:extLst>
                </a:gridCol>
              </a:tblGrid>
              <a:tr h="810000">
                <a:tc>
                  <a:txBody>
                    <a:bodyPr/>
                    <a:lstStyle/>
                    <a:p>
                      <a:pPr marL="0" marR="0" lvl="0" indent="0" algn="ctr" rtl="0">
                        <a:spcBef>
                          <a:spcPts val="0"/>
                        </a:spcBef>
                        <a:spcAft>
                          <a:spcPts val="0"/>
                        </a:spcAft>
                        <a:buNone/>
                      </a:pPr>
                      <a:r>
                        <a:rPr lang="en-US" sz="2100" u="none" strike="noStrike" cap="none"/>
                        <a:t>Year</a:t>
                      </a:r>
                      <a:endParaRPr sz="2100" b="1" i="0" u="none" strike="noStrike" cap="none">
                        <a:solidFill>
                          <a:srgbClr val="FFFFFF"/>
                        </a:solidFill>
                        <a:latin typeface="Calibri"/>
                        <a:ea typeface="Calibri"/>
                        <a:cs typeface="Calibri"/>
                        <a:sym typeface="Calibri"/>
                      </a:endParaRPr>
                    </a:p>
                  </a:txBody>
                  <a:tcPr marL="12050" marR="12050" marT="12050" marB="0" anchor="ctr"/>
                </a:tc>
                <a:tc>
                  <a:txBody>
                    <a:bodyPr/>
                    <a:lstStyle/>
                    <a:p>
                      <a:pPr marL="0" marR="0" lvl="0" indent="0" algn="ctr" rtl="0">
                        <a:spcBef>
                          <a:spcPts val="0"/>
                        </a:spcBef>
                        <a:spcAft>
                          <a:spcPts val="0"/>
                        </a:spcAft>
                        <a:buNone/>
                      </a:pPr>
                      <a:r>
                        <a:rPr lang="en-US" sz="2100" u="none" strike="noStrike" cap="none"/>
                        <a:t>Year Ending Memberships (Annual)</a:t>
                      </a:r>
                      <a:endParaRPr sz="2100" b="1" i="0" u="none" strike="noStrike" cap="none">
                        <a:solidFill>
                          <a:srgbClr val="FFFFFF"/>
                        </a:solidFill>
                        <a:latin typeface="Calibri"/>
                        <a:ea typeface="Calibri"/>
                        <a:cs typeface="Calibri"/>
                        <a:sym typeface="Calibri"/>
                      </a:endParaRPr>
                    </a:p>
                  </a:txBody>
                  <a:tcPr marL="12050" marR="12050" marT="12050" marB="0" anchor="ctr"/>
                </a:tc>
                <a:tc>
                  <a:txBody>
                    <a:bodyPr/>
                    <a:lstStyle/>
                    <a:p>
                      <a:pPr marL="0" marR="0" lvl="0" indent="0" algn="ctr" rtl="0">
                        <a:spcBef>
                          <a:spcPts val="0"/>
                        </a:spcBef>
                        <a:spcAft>
                          <a:spcPts val="0"/>
                        </a:spcAft>
                        <a:buNone/>
                      </a:pPr>
                      <a:r>
                        <a:rPr lang="en-US" sz="2100" u="none" strike="noStrike" cap="none"/>
                        <a:t>Total Annual Revenue</a:t>
                      </a:r>
                      <a:endParaRPr sz="2100" b="1" i="0" u="none" strike="noStrike" cap="none">
                        <a:solidFill>
                          <a:srgbClr val="FFFFFF"/>
                        </a:solidFill>
                        <a:latin typeface="Calibri"/>
                        <a:ea typeface="Calibri"/>
                        <a:cs typeface="Calibri"/>
                        <a:sym typeface="Calibri"/>
                      </a:endParaRPr>
                    </a:p>
                  </a:txBody>
                  <a:tcPr marL="12050" marR="12050" marT="12050" marB="0" anchor="ctr"/>
                </a:tc>
                <a:extLst>
                  <a:ext uri="{0D108BD9-81ED-4DB2-BD59-A6C34878D82A}">
                    <a16:rowId xmlns:a16="http://schemas.microsoft.com/office/drawing/2014/main" val="10000"/>
                  </a:ext>
                </a:extLst>
              </a:tr>
              <a:tr h="435675">
                <a:tc>
                  <a:txBody>
                    <a:bodyPr/>
                    <a:lstStyle/>
                    <a:p>
                      <a:pPr marL="0" marR="0" lvl="0" indent="0" algn="r" rtl="0">
                        <a:spcBef>
                          <a:spcPts val="0"/>
                        </a:spcBef>
                        <a:spcAft>
                          <a:spcPts val="0"/>
                        </a:spcAft>
                        <a:buNone/>
                      </a:pPr>
                      <a:r>
                        <a:rPr lang="en-US" sz="2100" u="none" strike="noStrike" cap="none"/>
                        <a:t>2013</a:t>
                      </a:r>
                      <a:endParaRPr sz="2100" b="0" i="0" u="none" strike="noStrike" cap="none">
                        <a:solidFill>
                          <a:srgbClr val="000000"/>
                        </a:solidFill>
                        <a:latin typeface="Calibri"/>
                        <a:ea typeface="Calibri"/>
                        <a:cs typeface="Calibri"/>
                        <a:sym typeface="Calibri"/>
                      </a:endParaRPr>
                    </a:p>
                  </a:txBody>
                  <a:tcPr marL="12050" marR="12050" marT="12050" marB="0" anchor="b"/>
                </a:tc>
                <a:tc>
                  <a:txBody>
                    <a:bodyPr/>
                    <a:lstStyle/>
                    <a:p>
                      <a:pPr marL="0" marR="0" lvl="0" indent="0" algn="ctr" rtl="0">
                        <a:spcBef>
                          <a:spcPts val="0"/>
                        </a:spcBef>
                        <a:spcAft>
                          <a:spcPts val="0"/>
                        </a:spcAft>
                        <a:buNone/>
                      </a:pPr>
                      <a:r>
                        <a:rPr lang="en-US" sz="2100" u="none" strike="noStrike" cap="none"/>
                        <a:t>96,125</a:t>
                      </a:r>
                      <a:endParaRPr sz="2100" b="0" i="0" u="none" strike="noStrike" cap="none">
                        <a:solidFill>
                          <a:srgbClr val="000000"/>
                        </a:solidFill>
                        <a:latin typeface="Calibri"/>
                        <a:ea typeface="Calibri"/>
                        <a:cs typeface="Calibri"/>
                        <a:sym typeface="Calibri"/>
                      </a:endParaRPr>
                    </a:p>
                  </a:txBody>
                  <a:tcPr marL="12050" marR="12050" marT="12050" marB="0" anchor="b"/>
                </a:tc>
                <a:tc>
                  <a:txBody>
                    <a:bodyPr/>
                    <a:lstStyle/>
                    <a:p>
                      <a:pPr marL="0" marR="0" lvl="0" indent="0" algn="ctr" rtl="0">
                        <a:spcBef>
                          <a:spcPts val="0"/>
                        </a:spcBef>
                        <a:spcAft>
                          <a:spcPts val="0"/>
                        </a:spcAft>
                        <a:buNone/>
                      </a:pPr>
                      <a:r>
                        <a:rPr lang="en-US" sz="2100" u="none" strike="noStrike" cap="none"/>
                        <a:t>$5.8 million</a:t>
                      </a:r>
                      <a:endParaRPr sz="2100" b="0" i="0" u="none" strike="noStrike" cap="none">
                        <a:solidFill>
                          <a:srgbClr val="000000"/>
                        </a:solidFill>
                        <a:latin typeface="Calibri"/>
                        <a:ea typeface="Calibri"/>
                        <a:cs typeface="Calibri"/>
                        <a:sym typeface="Calibri"/>
                      </a:endParaRPr>
                    </a:p>
                  </a:txBody>
                  <a:tcPr marL="12050" marR="12050" marT="12050" marB="0" anchor="b"/>
                </a:tc>
                <a:extLst>
                  <a:ext uri="{0D108BD9-81ED-4DB2-BD59-A6C34878D82A}">
                    <a16:rowId xmlns:a16="http://schemas.microsoft.com/office/drawing/2014/main" val="10001"/>
                  </a:ext>
                </a:extLst>
              </a:tr>
              <a:tr h="435675">
                <a:tc>
                  <a:txBody>
                    <a:bodyPr/>
                    <a:lstStyle/>
                    <a:p>
                      <a:pPr marL="0" marR="0" lvl="0" indent="0" algn="r" rtl="0">
                        <a:spcBef>
                          <a:spcPts val="0"/>
                        </a:spcBef>
                        <a:spcAft>
                          <a:spcPts val="0"/>
                        </a:spcAft>
                        <a:buNone/>
                      </a:pPr>
                      <a:r>
                        <a:rPr lang="en-US" sz="2100" u="none" strike="noStrike" cap="none"/>
                        <a:t>2014</a:t>
                      </a:r>
                      <a:endParaRPr sz="2100" b="0" i="0" u="none" strike="noStrike" cap="none">
                        <a:solidFill>
                          <a:srgbClr val="000000"/>
                        </a:solidFill>
                        <a:latin typeface="Calibri"/>
                        <a:ea typeface="Calibri"/>
                        <a:cs typeface="Calibri"/>
                        <a:sym typeface="Calibri"/>
                      </a:endParaRPr>
                    </a:p>
                  </a:txBody>
                  <a:tcPr marL="12050" marR="12050" marT="12050" marB="0" anchor="b"/>
                </a:tc>
                <a:tc>
                  <a:txBody>
                    <a:bodyPr/>
                    <a:lstStyle/>
                    <a:p>
                      <a:pPr marL="0" marR="0" lvl="0" indent="0" algn="ctr" rtl="0">
                        <a:spcBef>
                          <a:spcPts val="0"/>
                        </a:spcBef>
                        <a:spcAft>
                          <a:spcPts val="0"/>
                        </a:spcAft>
                        <a:buNone/>
                      </a:pPr>
                      <a:r>
                        <a:rPr lang="en-US" sz="2100" u="none" strike="noStrike" cap="none"/>
                        <a:t>88,405</a:t>
                      </a:r>
                      <a:endParaRPr sz="2100" b="0" i="0" u="none" strike="noStrike" cap="none">
                        <a:solidFill>
                          <a:srgbClr val="000000"/>
                        </a:solidFill>
                        <a:latin typeface="Calibri"/>
                        <a:ea typeface="Calibri"/>
                        <a:cs typeface="Calibri"/>
                        <a:sym typeface="Calibri"/>
                      </a:endParaRPr>
                    </a:p>
                  </a:txBody>
                  <a:tcPr marL="12050" marR="12050" marT="12050" marB="0" anchor="b"/>
                </a:tc>
                <a:tc>
                  <a:txBody>
                    <a:bodyPr/>
                    <a:lstStyle/>
                    <a:p>
                      <a:pPr marL="0" marR="0" lvl="0" indent="0" algn="ctr" rtl="0">
                        <a:spcBef>
                          <a:spcPts val="0"/>
                        </a:spcBef>
                        <a:spcAft>
                          <a:spcPts val="0"/>
                        </a:spcAft>
                        <a:buNone/>
                      </a:pPr>
                      <a:r>
                        <a:rPr lang="en-US" sz="2100" u="none" strike="noStrike" cap="none"/>
                        <a:t>$8.0 million</a:t>
                      </a:r>
                      <a:endParaRPr sz="2100" b="0" i="0" u="none" strike="noStrike" cap="none">
                        <a:solidFill>
                          <a:srgbClr val="000000"/>
                        </a:solidFill>
                        <a:latin typeface="Calibri"/>
                        <a:ea typeface="Calibri"/>
                        <a:cs typeface="Calibri"/>
                        <a:sym typeface="Calibri"/>
                      </a:endParaRPr>
                    </a:p>
                  </a:txBody>
                  <a:tcPr marL="12050" marR="12050" marT="12050" marB="0" anchor="b"/>
                </a:tc>
                <a:extLst>
                  <a:ext uri="{0D108BD9-81ED-4DB2-BD59-A6C34878D82A}">
                    <a16:rowId xmlns:a16="http://schemas.microsoft.com/office/drawing/2014/main" val="10002"/>
                  </a:ext>
                </a:extLst>
              </a:tr>
              <a:tr h="435675">
                <a:tc>
                  <a:txBody>
                    <a:bodyPr/>
                    <a:lstStyle/>
                    <a:p>
                      <a:pPr marL="0" marR="0" lvl="0" indent="0" algn="r" rtl="0">
                        <a:spcBef>
                          <a:spcPts val="0"/>
                        </a:spcBef>
                        <a:spcAft>
                          <a:spcPts val="0"/>
                        </a:spcAft>
                        <a:buNone/>
                      </a:pPr>
                      <a:r>
                        <a:rPr lang="en-US" sz="2100" u="none" strike="noStrike" cap="none"/>
                        <a:t>2015</a:t>
                      </a:r>
                      <a:endParaRPr sz="2100" b="0" i="0" u="none" strike="noStrike" cap="none">
                        <a:solidFill>
                          <a:srgbClr val="000000"/>
                        </a:solidFill>
                        <a:latin typeface="Calibri"/>
                        <a:ea typeface="Calibri"/>
                        <a:cs typeface="Calibri"/>
                        <a:sym typeface="Calibri"/>
                      </a:endParaRPr>
                    </a:p>
                  </a:txBody>
                  <a:tcPr marL="12050" marR="12050" marT="12050" marB="0" anchor="b"/>
                </a:tc>
                <a:tc>
                  <a:txBody>
                    <a:bodyPr/>
                    <a:lstStyle/>
                    <a:p>
                      <a:pPr marL="0" marR="0" lvl="0" indent="0" algn="ctr" rtl="0">
                        <a:spcBef>
                          <a:spcPts val="0"/>
                        </a:spcBef>
                        <a:spcAft>
                          <a:spcPts val="0"/>
                        </a:spcAft>
                        <a:buNone/>
                      </a:pPr>
                      <a:r>
                        <a:rPr lang="en-US" sz="2100" u="none" strike="noStrike" cap="none"/>
                        <a:t>92,781</a:t>
                      </a:r>
                      <a:endParaRPr sz="2100" b="0" i="0" u="none" strike="noStrike" cap="none">
                        <a:solidFill>
                          <a:srgbClr val="000000"/>
                        </a:solidFill>
                        <a:latin typeface="Calibri"/>
                        <a:ea typeface="Calibri"/>
                        <a:cs typeface="Calibri"/>
                        <a:sym typeface="Calibri"/>
                      </a:endParaRPr>
                    </a:p>
                  </a:txBody>
                  <a:tcPr marL="12050" marR="12050" marT="12050" marB="0" anchor="b"/>
                </a:tc>
                <a:tc>
                  <a:txBody>
                    <a:bodyPr/>
                    <a:lstStyle/>
                    <a:p>
                      <a:pPr marL="0" marR="0" lvl="0" indent="0" algn="ctr" rtl="0">
                        <a:spcBef>
                          <a:spcPts val="0"/>
                        </a:spcBef>
                        <a:spcAft>
                          <a:spcPts val="0"/>
                        </a:spcAft>
                        <a:buNone/>
                      </a:pPr>
                      <a:r>
                        <a:rPr lang="en-US" sz="2100" u="none" strike="noStrike" cap="none"/>
                        <a:t>$10.0 million</a:t>
                      </a:r>
                      <a:endParaRPr sz="2100" b="0" i="0" u="none" strike="noStrike" cap="none">
                        <a:solidFill>
                          <a:srgbClr val="000000"/>
                        </a:solidFill>
                        <a:latin typeface="Calibri"/>
                        <a:ea typeface="Calibri"/>
                        <a:cs typeface="Calibri"/>
                        <a:sym typeface="Calibri"/>
                      </a:endParaRPr>
                    </a:p>
                  </a:txBody>
                  <a:tcPr marL="12050" marR="12050" marT="12050" marB="0" anchor="b"/>
                </a:tc>
                <a:extLst>
                  <a:ext uri="{0D108BD9-81ED-4DB2-BD59-A6C34878D82A}">
                    <a16:rowId xmlns:a16="http://schemas.microsoft.com/office/drawing/2014/main" val="10003"/>
                  </a:ext>
                </a:extLst>
              </a:tr>
              <a:tr h="435675">
                <a:tc>
                  <a:txBody>
                    <a:bodyPr/>
                    <a:lstStyle/>
                    <a:p>
                      <a:pPr marL="0" marR="0" lvl="0" indent="0" algn="r" rtl="0">
                        <a:spcBef>
                          <a:spcPts val="0"/>
                        </a:spcBef>
                        <a:spcAft>
                          <a:spcPts val="0"/>
                        </a:spcAft>
                        <a:buNone/>
                      </a:pPr>
                      <a:r>
                        <a:rPr lang="en-US" sz="2100" u="none" strike="noStrike" cap="none"/>
                        <a:t>2016</a:t>
                      </a:r>
                      <a:endParaRPr sz="2100" b="0" i="0" u="none" strike="noStrike" cap="none">
                        <a:solidFill>
                          <a:srgbClr val="000000"/>
                        </a:solidFill>
                        <a:latin typeface="Calibri"/>
                        <a:ea typeface="Calibri"/>
                        <a:cs typeface="Calibri"/>
                        <a:sym typeface="Calibri"/>
                      </a:endParaRPr>
                    </a:p>
                  </a:txBody>
                  <a:tcPr marL="12050" marR="12050" marT="12050" marB="0" anchor="b"/>
                </a:tc>
                <a:tc>
                  <a:txBody>
                    <a:bodyPr/>
                    <a:lstStyle/>
                    <a:p>
                      <a:pPr marL="0" marR="0" lvl="0" indent="0" algn="ctr" rtl="0">
                        <a:spcBef>
                          <a:spcPts val="0"/>
                        </a:spcBef>
                        <a:spcAft>
                          <a:spcPts val="0"/>
                        </a:spcAft>
                        <a:buNone/>
                      </a:pPr>
                      <a:r>
                        <a:rPr lang="en-US" sz="2100" u="none" strike="noStrike" cap="none"/>
                        <a:t>119,681</a:t>
                      </a:r>
                      <a:endParaRPr sz="2100" b="0" i="0" u="none" strike="noStrike" cap="none">
                        <a:solidFill>
                          <a:srgbClr val="000000"/>
                        </a:solidFill>
                        <a:latin typeface="Calibri"/>
                        <a:ea typeface="Calibri"/>
                        <a:cs typeface="Calibri"/>
                        <a:sym typeface="Calibri"/>
                      </a:endParaRPr>
                    </a:p>
                  </a:txBody>
                  <a:tcPr marL="12050" marR="12050" marT="12050" marB="0" anchor="b"/>
                </a:tc>
                <a:tc>
                  <a:txBody>
                    <a:bodyPr/>
                    <a:lstStyle/>
                    <a:p>
                      <a:pPr marL="0" marR="0" lvl="0" indent="0" algn="ctr" rtl="0">
                        <a:spcBef>
                          <a:spcPts val="0"/>
                        </a:spcBef>
                        <a:spcAft>
                          <a:spcPts val="0"/>
                        </a:spcAft>
                        <a:buNone/>
                      </a:pPr>
                      <a:r>
                        <a:rPr lang="en-US" sz="2100" u="none" strike="noStrike" cap="none"/>
                        <a:t>$14.1 million</a:t>
                      </a:r>
                      <a:endParaRPr sz="2100" b="0" i="0" u="none" strike="noStrike" cap="none">
                        <a:solidFill>
                          <a:srgbClr val="000000"/>
                        </a:solidFill>
                        <a:latin typeface="Calibri"/>
                        <a:ea typeface="Calibri"/>
                        <a:cs typeface="Calibri"/>
                        <a:sym typeface="Calibri"/>
                      </a:endParaRPr>
                    </a:p>
                  </a:txBody>
                  <a:tcPr marL="12050" marR="12050" marT="12050" marB="0" anchor="b"/>
                </a:tc>
                <a:extLst>
                  <a:ext uri="{0D108BD9-81ED-4DB2-BD59-A6C34878D82A}">
                    <a16:rowId xmlns:a16="http://schemas.microsoft.com/office/drawing/2014/main" val="10004"/>
                  </a:ext>
                </a:extLst>
              </a:tr>
              <a:tr h="435675">
                <a:tc>
                  <a:txBody>
                    <a:bodyPr/>
                    <a:lstStyle/>
                    <a:p>
                      <a:pPr marL="0" marR="0" lvl="0" indent="0" algn="r" rtl="0">
                        <a:spcBef>
                          <a:spcPts val="0"/>
                        </a:spcBef>
                        <a:spcAft>
                          <a:spcPts val="0"/>
                        </a:spcAft>
                        <a:buNone/>
                      </a:pPr>
                      <a:r>
                        <a:rPr lang="en-US" sz="2100" u="none" strike="noStrike" cap="none"/>
                        <a:t>2017</a:t>
                      </a:r>
                      <a:endParaRPr sz="2100" b="0" i="0" u="none" strike="noStrike" cap="none">
                        <a:solidFill>
                          <a:srgbClr val="000000"/>
                        </a:solidFill>
                        <a:latin typeface="Calibri"/>
                        <a:ea typeface="Calibri"/>
                        <a:cs typeface="Calibri"/>
                        <a:sym typeface="Calibri"/>
                      </a:endParaRPr>
                    </a:p>
                  </a:txBody>
                  <a:tcPr marL="12050" marR="12050" marT="12050" marB="0" anchor="b"/>
                </a:tc>
                <a:tc>
                  <a:txBody>
                    <a:bodyPr/>
                    <a:lstStyle/>
                    <a:p>
                      <a:pPr marL="0" marR="0" lvl="0" indent="0" algn="ctr" rtl="0">
                        <a:spcBef>
                          <a:spcPts val="0"/>
                        </a:spcBef>
                        <a:spcAft>
                          <a:spcPts val="0"/>
                        </a:spcAft>
                        <a:buNone/>
                      </a:pPr>
                      <a:r>
                        <a:rPr lang="en-US" sz="2100" u="none" strike="noStrike" cap="none"/>
                        <a:t>136,702</a:t>
                      </a:r>
                      <a:endParaRPr sz="2100" b="0" i="0" u="none" strike="noStrike" cap="none">
                        <a:solidFill>
                          <a:srgbClr val="000000"/>
                        </a:solidFill>
                        <a:latin typeface="Calibri"/>
                        <a:ea typeface="Calibri"/>
                        <a:cs typeface="Calibri"/>
                        <a:sym typeface="Calibri"/>
                      </a:endParaRPr>
                    </a:p>
                  </a:txBody>
                  <a:tcPr marL="12050" marR="12050" marT="12050" marB="0" anchor="b"/>
                </a:tc>
                <a:tc>
                  <a:txBody>
                    <a:bodyPr/>
                    <a:lstStyle/>
                    <a:p>
                      <a:pPr marL="0" marR="0" lvl="0" indent="0" algn="ctr" rtl="0">
                        <a:spcBef>
                          <a:spcPts val="0"/>
                        </a:spcBef>
                        <a:spcAft>
                          <a:spcPts val="0"/>
                        </a:spcAft>
                        <a:buNone/>
                      </a:pPr>
                      <a:r>
                        <a:rPr lang="en-US" sz="2100" u="none" strike="noStrike" cap="none"/>
                        <a:t>$16.7 million</a:t>
                      </a:r>
                      <a:endParaRPr sz="2100" b="0" i="0" u="none" strike="noStrike" cap="none">
                        <a:solidFill>
                          <a:srgbClr val="000000"/>
                        </a:solidFill>
                        <a:latin typeface="Calibri"/>
                        <a:ea typeface="Calibri"/>
                        <a:cs typeface="Calibri"/>
                        <a:sym typeface="Calibri"/>
                      </a:endParaRPr>
                    </a:p>
                  </a:txBody>
                  <a:tcPr marL="12050" marR="12050" marT="12050" marB="0" anchor="b"/>
                </a:tc>
                <a:extLst>
                  <a:ext uri="{0D108BD9-81ED-4DB2-BD59-A6C34878D82A}">
                    <a16:rowId xmlns:a16="http://schemas.microsoft.com/office/drawing/2014/main" val="10005"/>
                  </a:ext>
                </a:extLst>
              </a:tr>
              <a:tr h="435675">
                <a:tc>
                  <a:txBody>
                    <a:bodyPr/>
                    <a:lstStyle/>
                    <a:p>
                      <a:pPr marL="0" marR="0" lvl="0" indent="0" algn="r" rtl="0">
                        <a:spcBef>
                          <a:spcPts val="0"/>
                        </a:spcBef>
                        <a:spcAft>
                          <a:spcPts val="0"/>
                        </a:spcAft>
                        <a:buNone/>
                      </a:pPr>
                      <a:r>
                        <a:rPr lang="en-US" sz="2100" u="none" strike="noStrike" cap="none"/>
                        <a:t>2018</a:t>
                      </a:r>
                      <a:endParaRPr sz="2100" b="0" i="0" u="none" strike="noStrike" cap="none">
                        <a:solidFill>
                          <a:srgbClr val="000000"/>
                        </a:solidFill>
                        <a:latin typeface="Calibri"/>
                        <a:ea typeface="Calibri"/>
                        <a:cs typeface="Calibri"/>
                        <a:sym typeface="Calibri"/>
                      </a:endParaRPr>
                    </a:p>
                  </a:txBody>
                  <a:tcPr marL="12050" marR="12050" marT="12050" marB="0" anchor="b"/>
                </a:tc>
                <a:tc>
                  <a:txBody>
                    <a:bodyPr/>
                    <a:lstStyle/>
                    <a:p>
                      <a:pPr marL="0" marR="0" lvl="0" indent="0" algn="ctr" rtl="0">
                        <a:spcBef>
                          <a:spcPts val="0"/>
                        </a:spcBef>
                        <a:spcAft>
                          <a:spcPts val="0"/>
                        </a:spcAft>
                        <a:buNone/>
                      </a:pPr>
                      <a:r>
                        <a:rPr lang="en-US" sz="2100" u="none" strike="noStrike" cap="none"/>
                        <a:t>147,090</a:t>
                      </a:r>
                      <a:endParaRPr sz="2100" b="0" i="0" u="none" strike="noStrike" cap="none">
                        <a:solidFill>
                          <a:srgbClr val="000000"/>
                        </a:solidFill>
                        <a:latin typeface="Calibri"/>
                        <a:ea typeface="Calibri"/>
                        <a:cs typeface="Calibri"/>
                        <a:sym typeface="Calibri"/>
                      </a:endParaRPr>
                    </a:p>
                  </a:txBody>
                  <a:tcPr marL="12050" marR="12050" marT="12050" marB="0" anchor="b"/>
                </a:tc>
                <a:tc>
                  <a:txBody>
                    <a:bodyPr/>
                    <a:lstStyle/>
                    <a:p>
                      <a:pPr marL="0" marR="0" lvl="0" indent="0" algn="ctr" rtl="0">
                        <a:spcBef>
                          <a:spcPts val="0"/>
                        </a:spcBef>
                        <a:spcAft>
                          <a:spcPts val="0"/>
                        </a:spcAft>
                        <a:buNone/>
                      </a:pPr>
                      <a:r>
                        <a:rPr lang="en-US" sz="2100" u="none" strike="noStrike" cap="none"/>
                        <a:t>$17.9 million</a:t>
                      </a:r>
                      <a:endParaRPr sz="2100" b="0" i="0" u="none" strike="noStrike" cap="none">
                        <a:solidFill>
                          <a:srgbClr val="000000"/>
                        </a:solidFill>
                        <a:latin typeface="Calibri"/>
                        <a:ea typeface="Calibri"/>
                        <a:cs typeface="Calibri"/>
                        <a:sym typeface="Calibri"/>
                      </a:endParaRPr>
                    </a:p>
                  </a:txBody>
                  <a:tcPr marL="12050" marR="12050" marT="12050" marB="0" anchor="b"/>
                </a:tc>
                <a:extLst>
                  <a:ext uri="{0D108BD9-81ED-4DB2-BD59-A6C34878D82A}">
                    <a16:rowId xmlns:a16="http://schemas.microsoft.com/office/drawing/2014/main" val="10006"/>
                  </a:ext>
                </a:extLst>
              </a:tr>
              <a:tr h="435675">
                <a:tc>
                  <a:txBody>
                    <a:bodyPr/>
                    <a:lstStyle/>
                    <a:p>
                      <a:pPr marL="0" marR="0" lvl="0" indent="0" algn="r" rtl="0">
                        <a:spcBef>
                          <a:spcPts val="0"/>
                        </a:spcBef>
                        <a:spcAft>
                          <a:spcPts val="0"/>
                        </a:spcAft>
                        <a:buNone/>
                      </a:pPr>
                      <a:r>
                        <a:rPr lang="en-US" sz="2100" u="none" strike="noStrike" cap="none"/>
                        <a:t>2019</a:t>
                      </a:r>
                      <a:endParaRPr sz="2100" b="0" i="0" u="none" strike="noStrike" cap="none">
                        <a:solidFill>
                          <a:srgbClr val="000000"/>
                        </a:solidFill>
                        <a:latin typeface="Calibri"/>
                        <a:ea typeface="Calibri"/>
                        <a:cs typeface="Calibri"/>
                        <a:sym typeface="Calibri"/>
                      </a:endParaRPr>
                    </a:p>
                  </a:txBody>
                  <a:tcPr marL="12050" marR="12050" marT="12050" marB="0" anchor="b"/>
                </a:tc>
                <a:tc>
                  <a:txBody>
                    <a:bodyPr/>
                    <a:lstStyle/>
                    <a:p>
                      <a:pPr marL="0" marR="0" lvl="0" indent="0" algn="ctr" rtl="0">
                        <a:spcBef>
                          <a:spcPts val="0"/>
                        </a:spcBef>
                        <a:spcAft>
                          <a:spcPts val="0"/>
                        </a:spcAft>
                        <a:buNone/>
                      </a:pPr>
                      <a:r>
                        <a:rPr lang="en-US" sz="2100" u="none" strike="noStrike" cap="none"/>
                        <a:t>149,740</a:t>
                      </a:r>
                      <a:endParaRPr sz="2100" b="0" i="0" u="none" strike="noStrike" cap="none">
                        <a:solidFill>
                          <a:srgbClr val="000000"/>
                        </a:solidFill>
                        <a:latin typeface="Calibri"/>
                        <a:ea typeface="Calibri"/>
                        <a:cs typeface="Calibri"/>
                        <a:sym typeface="Calibri"/>
                      </a:endParaRPr>
                    </a:p>
                  </a:txBody>
                  <a:tcPr marL="12050" marR="12050" marT="12050" marB="0" anchor="b"/>
                </a:tc>
                <a:tc>
                  <a:txBody>
                    <a:bodyPr/>
                    <a:lstStyle/>
                    <a:p>
                      <a:pPr marL="0" marR="0" lvl="0" indent="0" algn="ctr" rtl="0">
                        <a:spcBef>
                          <a:spcPts val="0"/>
                        </a:spcBef>
                        <a:spcAft>
                          <a:spcPts val="0"/>
                        </a:spcAft>
                        <a:buNone/>
                      </a:pPr>
                      <a:r>
                        <a:rPr lang="en-US" sz="2100" u="none" strike="noStrike" cap="none"/>
                        <a:t>$20.5 million</a:t>
                      </a:r>
                      <a:endParaRPr sz="2100" b="0" i="0" u="none" strike="noStrike" cap="none">
                        <a:solidFill>
                          <a:srgbClr val="000000"/>
                        </a:solidFill>
                        <a:latin typeface="Calibri"/>
                        <a:ea typeface="Calibri"/>
                        <a:cs typeface="Calibri"/>
                        <a:sym typeface="Calibri"/>
                      </a:endParaRPr>
                    </a:p>
                  </a:txBody>
                  <a:tcPr marL="12050" marR="12050" marT="12050" marB="0" anchor="b"/>
                </a:tc>
                <a:extLst>
                  <a:ext uri="{0D108BD9-81ED-4DB2-BD59-A6C34878D82A}">
                    <a16:rowId xmlns:a16="http://schemas.microsoft.com/office/drawing/2014/main" val="10007"/>
                  </a:ext>
                </a:extLst>
              </a:tr>
              <a:tr h="435675">
                <a:tc>
                  <a:txBody>
                    <a:bodyPr/>
                    <a:lstStyle/>
                    <a:p>
                      <a:pPr marL="0" marR="0" lvl="0" indent="0" algn="r" rtl="0">
                        <a:spcBef>
                          <a:spcPts val="0"/>
                        </a:spcBef>
                        <a:spcAft>
                          <a:spcPts val="0"/>
                        </a:spcAft>
                        <a:buNone/>
                      </a:pPr>
                      <a:r>
                        <a:rPr lang="en-US" sz="2100" u="none" strike="noStrike" cap="none"/>
                        <a:t>2020</a:t>
                      </a:r>
                      <a:endParaRPr sz="2100" b="0" i="0" u="none" strike="noStrike" cap="none">
                        <a:solidFill>
                          <a:srgbClr val="000000"/>
                        </a:solidFill>
                        <a:latin typeface="Calibri"/>
                        <a:ea typeface="Calibri"/>
                        <a:cs typeface="Calibri"/>
                        <a:sym typeface="Calibri"/>
                      </a:endParaRPr>
                    </a:p>
                  </a:txBody>
                  <a:tcPr marL="12050" marR="12050" marT="12050" marB="0" anchor="b"/>
                </a:tc>
                <a:tc>
                  <a:txBody>
                    <a:bodyPr/>
                    <a:lstStyle/>
                    <a:p>
                      <a:pPr marL="0" marR="0" lvl="0" indent="0" algn="ctr" rtl="0">
                        <a:spcBef>
                          <a:spcPts val="0"/>
                        </a:spcBef>
                        <a:spcAft>
                          <a:spcPts val="0"/>
                        </a:spcAft>
                        <a:buNone/>
                      </a:pPr>
                      <a:r>
                        <a:rPr lang="en-US" sz="2100" u="none" strike="noStrike" cap="none"/>
                        <a:t>167,556</a:t>
                      </a:r>
                      <a:endParaRPr sz="2100" b="0" i="0" u="none" strike="noStrike" cap="none">
                        <a:solidFill>
                          <a:srgbClr val="000000"/>
                        </a:solidFill>
                        <a:latin typeface="Calibri"/>
                        <a:ea typeface="Calibri"/>
                        <a:cs typeface="Calibri"/>
                        <a:sym typeface="Calibri"/>
                      </a:endParaRPr>
                    </a:p>
                  </a:txBody>
                  <a:tcPr marL="12050" marR="12050" marT="12050" marB="0" anchor="b"/>
                </a:tc>
                <a:tc>
                  <a:txBody>
                    <a:bodyPr/>
                    <a:lstStyle/>
                    <a:p>
                      <a:pPr marL="0" marR="0" lvl="0" indent="0" algn="ctr" rtl="0">
                        <a:spcBef>
                          <a:spcPts val="0"/>
                        </a:spcBef>
                        <a:spcAft>
                          <a:spcPts val="0"/>
                        </a:spcAft>
                        <a:buNone/>
                      </a:pPr>
                      <a:r>
                        <a:rPr lang="en-US" sz="2100" u="none" strike="noStrike" cap="none"/>
                        <a:t>$19.5 million</a:t>
                      </a:r>
                      <a:endParaRPr sz="2100" b="0" i="0" u="none" strike="noStrike" cap="none">
                        <a:solidFill>
                          <a:srgbClr val="000000"/>
                        </a:solidFill>
                        <a:latin typeface="Calibri"/>
                        <a:ea typeface="Calibri"/>
                        <a:cs typeface="Calibri"/>
                        <a:sym typeface="Calibri"/>
                      </a:endParaRPr>
                    </a:p>
                  </a:txBody>
                  <a:tcPr marL="12050" marR="12050" marT="12050" marB="0" anchor="b"/>
                </a:tc>
                <a:extLst>
                  <a:ext uri="{0D108BD9-81ED-4DB2-BD59-A6C34878D82A}">
                    <a16:rowId xmlns:a16="http://schemas.microsoft.com/office/drawing/2014/main" val="10008"/>
                  </a:ext>
                </a:extLst>
              </a:tr>
              <a:tr h="435675">
                <a:tc>
                  <a:txBody>
                    <a:bodyPr/>
                    <a:lstStyle/>
                    <a:p>
                      <a:pPr marL="0" marR="0" lvl="0" indent="0" algn="r" rtl="0">
                        <a:spcBef>
                          <a:spcPts val="0"/>
                        </a:spcBef>
                        <a:spcAft>
                          <a:spcPts val="0"/>
                        </a:spcAft>
                        <a:buNone/>
                      </a:pPr>
                      <a:r>
                        <a:rPr lang="en-US" sz="2100" u="none" strike="noStrike" cap="none"/>
                        <a:t>2021</a:t>
                      </a:r>
                      <a:endParaRPr sz="2100" b="0" i="0" u="none" strike="noStrike" cap="none">
                        <a:solidFill>
                          <a:srgbClr val="000000"/>
                        </a:solidFill>
                        <a:latin typeface="Calibri"/>
                        <a:ea typeface="Calibri"/>
                        <a:cs typeface="Calibri"/>
                        <a:sym typeface="Calibri"/>
                      </a:endParaRPr>
                    </a:p>
                  </a:txBody>
                  <a:tcPr marL="12050" marR="12050" marT="12050" marB="0" anchor="b"/>
                </a:tc>
                <a:tc>
                  <a:txBody>
                    <a:bodyPr/>
                    <a:lstStyle/>
                    <a:p>
                      <a:pPr marL="0" marR="0" lvl="0" indent="0" algn="ctr" rtl="0">
                        <a:spcBef>
                          <a:spcPts val="0"/>
                        </a:spcBef>
                        <a:spcAft>
                          <a:spcPts val="0"/>
                        </a:spcAft>
                        <a:buNone/>
                      </a:pPr>
                      <a:r>
                        <a:rPr lang="en-US" sz="2100" u="none" strike="noStrike" cap="none" dirty="0"/>
                        <a:t>150,000 (as of Oct) </a:t>
                      </a:r>
                      <a:endParaRPr sz="2100" b="0" i="0" u="none" strike="noStrike" cap="none" dirty="0">
                        <a:solidFill>
                          <a:srgbClr val="000000"/>
                        </a:solidFill>
                        <a:latin typeface="Calibri"/>
                        <a:ea typeface="Calibri"/>
                        <a:cs typeface="Calibri"/>
                        <a:sym typeface="Calibri"/>
                      </a:endParaRPr>
                    </a:p>
                  </a:txBody>
                  <a:tcPr marL="12050" marR="12050" marT="12050" marB="0" anchor="b"/>
                </a:tc>
                <a:tc>
                  <a:txBody>
                    <a:bodyPr/>
                    <a:lstStyle/>
                    <a:p>
                      <a:pPr marL="0" marR="0" lvl="0" indent="0" algn="ctr" rtl="0">
                        <a:spcBef>
                          <a:spcPts val="0"/>
                        </a:spcBef>
                        <a:spcAft>
                          <a:spcPts val="0"/>
                        </a:spcAft>
                        <a:buNone/>
                      </a:pPr>
                      <a:r>
                        <a:rPr lang="en-US" sz="2100" u="none" strike="noStrike" cap="none" dirty="0"/>
                        <a:t>&gt; $25 million</a:t>
                      </a:r>
                      <a:endParaRPr sz="2100" b="0" i="0" u="none" strike="noStrike" cap="none" dirty="0">
                        <a:solidFill>
                          <a:srgbClr val="000000"/>
                        </a:solidFill>
                        <a:latin typeface="Calibri"/>
                        <a:ea typeface="Calibri"/>
                        <a:cs typeface="Calibri"/>
                        <a:sym typeface="Calibri"/>
                      </a:endParaRPr>
                    </a:p>
                  </a:txBody>
                  <a:tcPr marL="12050" marR="12050" marT="12050" marB="0" anchor="b"/>
                </a:tc>
                <a:extLst>
                  <a:ext uri="{0D108BD9-81ED-4DB2-BD59-A6C34878D82A}">
                    <a16:rowId xmlns:a16="http://schemas.microsoft.com/office/drawing/2014/main" val="10009"/>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6"/>
        <p:cNvGrpSpPr/>
        <p:nvPr/>
      </p:nvGrpSpPr>
      <p:grpSpPr>
        <a:xfrm>
          <a:off x="0" y="0"/>
          <a:ext cx="0" cy="0"/>
          <a:chOff x="0" y="0"/>
          <a:chExt cx="0" cy="0"/>
        </a:xfrm>
      </p:grpSpPr>
      <p:sp>
        <p:nvSpPr>
          <p:cNvPr id="607" name="Google Shape;607;p20"/>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0"/>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9" name="Google Shape;609;p20"/>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pic>
        <p:nvPicPr>
          <p:cNvPr id="610" name="Google Shape;610;p20" descr="Map&#10;&#10;Description automatically generated"/>
          <p:cNvPicPr preferRelativeResize="0"/>
          <p:nvPr/>
        </p:nvPicPr>
        <p:blipFill rotWithShape="1">
          <a:blip r:embed="rId3">
            <a:alphaModFix/>
          </a:blip>
          <a:srcRect t="15551" r="1" b="20016"/>
          <a:stretch/>
        </p:blipFill>
        <p:spPr>
          <a:xfrm>
            <a:off x="16" y="10"/>
            <a:ext cx="7556889" cy="6857990"/>
          </a:xfrm>
          <a:prstGeom prst="rect">
            <a:avLst/>
          </a:prstGeom>
          <a:noFill/>
          <a:ln>
            <a:noFill/>
          </a:ln>
        </p:spPr>
      </p:pic>
      <p:sp>
        <p:nvSpPr>
          <p:cNvPr id="611" name="Google Shape;611;p20"/>
          <p:cNvSpPr/>
          <p:nvPr/>
        </p:nvSpPr>
        <p:spPr>
          <a:xfrm>
            <a:off x="7613486" y="0"/>
            <a:ext cx="4584734"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0"/>
          <p:cNvSpPr txBox="1">
            <a:spLocks noGrp="1"/>
          </p:cNvSpPr>
          <p:nvPr>
            <p:ph type="title"/>
          </p:nvPr>
        </p:nvSpPr>
        <p:spPr>
          <a:xfrm>
            <a:off x="8096885" y="1414844"/>
            <a:ext cx="3659246" cy="292608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85000"/>
              </a:lnSpc>
              <a:spcBef>
                <a:spcPts val="0"/>
              </a:spcBef>
              <a:spcAft>
                <a:spcPts val="0"/>
              </a:spcAft>
              <a:buClr>
                <a:srgbClr val="FFFFFF"/>
              </a:buClr>
              <a:buSzPct val="100000"/>
              <a:buFont typeface="Calibri"/>
              <a:buNone/>
            </a:pPr>
            <a:r>
              <a:rPr lang="en-US" sz="4000" b="1">
                <a:solidFill>
                  <a:srgbClr val="FFFFFF"/>
                </a:solidFill>
              </a:rPr>
              <a:t>CITI BIKE STATION MAP</a:t>
            </a:r>
            <a:br>
              <a:rPr lang="en-US" sz="3600">
                <a:solidFill>
                  <a:srgbClr val="FFFFFF"/>
                </a:solidFill>
              </a:rPr>
            </a:br>
            <a:br>
              <a:rPr lang="en-US" sz="3600">
                <a:solidFill>
                  <a:srgbClr val="FFFFFF"/>
                </a:solidFill>
              </a:rPr>
            </a:br>
            <a:r>
              <a:rPr lang="en-US" sz="3100">
                <a:solidFill>
                  <a:srgbClr val="FFFFFF"/>
                </a:solidFill>
              </a:rPr>
              <a:t>1500+ STATIONS IN NYC</a:t>
            </a:r>
            <a:br>
              <a:rPr lang="en-US" sz="3100">
                <a:solidFill>
                  <a:srgbClr val="FFFFFF"/>
                </a:solidFill>
              </a:rPr>
            </a:br>
            <a:br>
              <a:rPr lang="en-US" sz="3100">
                <a:solidFill>
                  <a:srgbClr val="FFFFFF"/>
                </a:solidFill>
              </a:rPr>
            </a:br>
            <a:r>
              <a:rPr lang="en-US" sz="3100">
                <a:solidFill>
                  <a:srgbClr val="FFFFFF"/>
                </a:solidFill>
              </a:rPr>
              <a:t>80+ STATIONS IN NJ</a:t>
            </a:r>
            <a:endParaRPr sz="3600">
              <a:solidFill>
                <a:srgbClr val="FFFFFF"/>
              </a:solidFill>
            </a:endParaRPr>
          </a:p>
        </p:txBody>
      </p:sp>
      <p:sp>
        <p:nvSpPr>
          <p:cNvPr id="613" name="Google Shape;613;p20"/>
          <p:cNvSpPr/>
          <p:nvPr/>
        </p:nvSpPr>
        <p:spPr>
          <a:xfrm>
            <a:off x="7556906"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0"/>
          <p:cNvSpPr txBox="1">
            <a:spLocks noGrp="1"/>
          </p:cNvSpPr>
          <p:nvPr>
            <p:ph type="sldNum" idx="12"/>
          </p:nvPr>
        </p:nvSpPr>
        <p:spPr>
          <a:xfrm>
            <a:off x="11030574" y="6459785"/>
            <a:ext cx="72555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8"/>
        <p:cNvGrpSpPr/>
        <p:nvPr/>
      </p:nvGrpSpPr>
      <p:grpSpPr>
        <a:xfrm>
          <a:off x="0" y="0"/>
          <a:ext cx="0" cy="0"/>
          <a:chOff x="0" y="0"/>
          <a:chExt cx="0" cy="0"/>
        </a:xfrm>
      </p:grpSpPr>
      <p:sp>
        <p:nvSpPr>
          <p:cNvPr id="619" name="Google Shape;619;p19"/>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9"/>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1" name="Google Shape;621;p19"/>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
        <p:nvSpPr>
          <p:cNvPr id="622" name="Google Shape;622;p19"/>
          <p:cNvSpPr/>
          <p:nvPr/>
        </p:nvSpPr>
        <p:spPr>
          <a:xfrm>
            <a:off x="16" y="0"/>
            <a:ext cx="4584734"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9"/>
          <p:cNvSpPr txBox="1">
            <a:spLocks noGrp="1"/>
          </p:cNvSpPr>
          <p:nvPr>
            <p:ph type="title"/>
          </p:nvPr>
        </p:nvSpPr>
        <p:spPr>
          <a:xfrm>
            <a:off x="457200" y="640080"/>
            <a:ext cx="3659246" cy="292608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FFFF"/>
              </a:buClr>
              <a:buSzPts val="3600"/>
              <a:buFont typeface="Calibri"/>
              <a:buNone/>
            </a:pPr>
            <a:r>
              <a:rPr lang="en-US" sz="3600">
                <a:solidFill>
                  <a:srgbClr val="FFFFFF"/>
                </a:solidFill>
              </a:rPr>
              <a:t>STATION USED FOR OUR ANALYSIS</a:t>
            </a:r>
            <a:endParaRPr/>
          </a:p>
        </p:txBody>
      </p:sp>
      <p:sp>
        <p:nvSpPr>
          <p:cNvPr id="624" name="Google Shape;624;p19"/>
          <p:cNvSpPr txBox="1">
            <a:spLocks noGrp="1"/>
          </p:cNvSpPr>
          <p:nvPr>
            <p:ph type="sldNum" idx="12"/>
          </p:nvPr>
        </p:nvSpPr>
        <p:spPr>
          <a:xfrm>
            <a:off x="486810" y="6459785"/>
            <a:ext cx="725557" cy="3651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fld id="{00000000-1234-1234-1234-123412341234}" type="slidenum">
              <a:rPr lang="en-US"/>
              <a:t>45</a:t>
            </a:fld>
            <a:endParaRPr/>
          </a:p>
        </p:txBody>
      </p:sp>
      <p:pic>
        <p:nvPicPr>
          <p:cNvPr id="625" name="Google Shape;625;p19" descr="Map&#10;&#10;Description automatically generated"/>
          <p:cNvPicPr preferRelativeResize="0"/>
          <p:nvPr/>
        </p:nvPicPr>
        <p:blipFill rotWithShape="1">
          <a:blip r:embed="rId3">
            <a:alphaModFix/>
          </a:blip>
          <a:srcRect l="13797" r="13796"/>
          <a:stretch/>
        </p:blipFill>
        <p:spPr>
          <a:xfrm>
            <a:off x="4639733" y="10"/>
            <a:ext cx="7552266" cy="6857990"/>
          </a:xfrm>
          <a:prstGeom prst="rect">
            <a:avLst/>
          </a:prstGeom>
          <a:noFill/>
          <a:ln>
            <a:noFill/>
          </a:ln>
        </p:spPr>
      </p:pic>
      <p:sp>
        <p:nvSpPr>
          <p:cNvPr id="626" name="Google Shape;626;p19"/>
          <p:cNvSpPr/>
          <p:nvPr/>
        </p:nvSpPr>
        <p:spPr>
          <a:xfrm>
            <a:off x="458475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5"/>
          <p:cNvSpPr txBox="1">
            <a:spLocks noGrp="1"/>
          </p:cNvSpPr>
          <p:nvPr>
            <p:ph type="title"/>
          </p:nvPr>
        </p:nvSpPr>
        <p:spPr>
          <a:xfrm>
            <a:off x="838200" y="649956"/>
            <a:ext cx="10515600" cy="726137"/>
          </a:xfrm>
          <a:prstGeom prst="rect">
            <a:avLst/>
          </a:prstGeom>
          <a:noFill/>
          <a:ln>
            <a:noFill/>
          </a:ln>
        </p:spPr>
        <p:txBody>
          <a:bodyPr spcFirstLastPara="1" wrap="square" lIns="91425" tIns="45700" rIns="91425" bIns="45700" anchor="ctr" anchorCtr="0">
            <a:normAutofit/>
          </a:bodyPr>
          <a:lstStyle/>
          <a:p>
            <a:pPr marL="0" lvl="0" indent="0" algn="r" rtl="0">
              <a:lnSpc>
                <a:spcPct val="85000"/>
              </a:lnSpc>
              <a:spcBef>
                <a:spcPts val="0"/>
              </a:spcBef>
              <a:spcAft>
                <a:spcPts val="0"/>
              </a:spcAft>
              <a:buClr>
                <a:schemeClr val="accent4"/>
              </a:buClr>
              <a:buSzPts val="3200"/>
              <a:buFont typeface="Calibri"/>
              <a:buNone/>
            </a:pPr>
            <a:r>
              <a:rPr lang="en-US"/>
              <a:t>FACTS AND FIGURES</a:t>
            </a:r>
            <a:endParaRPr/>
          </a:p>
        </p:txBody>
      </p:sp>
      <p:sp>
        <p:nvSpPr>
          <p:cNvPr id="238" name="Google Shape;238;p5"/>
          <p:cNvSpPr txBox="1">
            <a:spLocks noGrp="1"/>
          </p:cNvSpPr>
          <p:nvPr>
            <p:ph type="body" idx="1"/>
          </p:nvPr>
        </p:nvSpPr>
        <p:spPr>
          <a:xfrm>
            <a:off x="1277759" y="2120545"/>
            <a:ext cx="9934724" cy="4025536"/>
          </a:xfrm>
          <a:prstGeom prst="rect">
            <a:avLst/>
          </a:prstGeom>
          <a:noFill/>
          <a:ln>
            <a:noFill/>
          </a:ln>
        </p:spPr>
        <p:txBody>
          <a:bodyPr spcFirstLastPara="1" wrap="square" lIns="0" tIns="45700" rIns="0" bIns="45700" anchor="t" anchorCtr="0">
            <a:normAutofit/>
          </a:bodyPr>
          <a:lstStyle/>
          <a:p>
            <a:pPr marL="342900" lvl="0" indent="-342900" algn="l" rtl="0">
              <a:lnSpc>
                <a:spcPct val="90000"/>
              </a:lnSpc>
              <a:spcBef>
                <a:spcPts val="0"/>
              </a:spcBef>
              <a:spcAft>
                <a:spcPts val="0"/>
              </a:spcAft>
              <a:buSzPct val="100000"/>
              <a:buFont typeface="Noto Sans Symbols"/>
              <a:buChar char="❖"/>
            </a:pPr>
            <a:r>
              <a:rPr lang="en-US" sz="2400" dirty="0">
                <a:solidFill>
                  <a:srgbClr val="1F394D"/>
                </a:solidFill>
              </a:rPr>
              <a:t>In 2013, started with 332 Stations and an active bike inventory count of approximately 5000 bikes.</a:t>
            </a:r>
            <a:endParaRPr dirty="0"/>
          </a:p>
          <a:p>
            <a:pPr marL="342900" lvl="0" indent="-342900" algn="l" rtl="0">
              <a:lnSpc>
                <a:spcPct val="90000"/>
              </a:lnSpc>
              <a:spcBef>
                <a:spcPts val="1400"/>
              </a:spcBef>
              <a:spcAft>
                <a:spcPts val="0"/>
              </a:spcAft>
              <a:buSzPct val="100000"/>
              <a:buFont typeface="Noto Sans Symbols"/>
              <a:buChar char="❖"/>
            </a:pPr>
            <a:r>
              <a:rPr lang="en-US" sz="2400" dirty="0">
                <a:solidFill>
                  <a:srgbClr val="1F394D"/>
                </a:solidFill>
              </a:rPr>
              <a:t>Present day this has grown to 1500+ stations in NYC and an additional 80+ active stations in NJ with an active bike count of approximately 25000+ bikes.</a:t>
            </a:r>
            <a:endParaRPr dirty="0"/>
          </a:p>
          <a:p>
            <a:pPr marL="342900" lvl="0" indent="-342900" algn="l" rtl="0">
              <a:lnSpc>
                <a:spcPct val="90000"/>
              </a:lnSpc>
              <a:spcBef>
                <a:spcPts val="1400"/>
              </a:spcBef>
              <a:spcAft>
                <a:spcPts val="0"/>
              </a:spcAft>
              <a:buSzPct val="100000"/>
              <a:buFont typeface="Noto Sans Symbols"/>
              <a:buChar char="❖"/>
            </a:pPr>
            <a:r>
              <a:rPr lang="en-US" sz="2400" dirty="0">
                <a:solidFill>
                  <a:srgbClr val="1F394D"/>
                </a:solidFill>
              </a:rPr>
              <a:t>Ridership has grown from 5.8 million in 2013 to over 26 million in 2021.</a:t>
            </a:r>
            <a:endParaRPr dirty="0"/>
          </a:p>
          <a:p>
            <a:pPr marL="342900" lvl="0" indent="-342900" algn="l" rtl="0">
              <a:lnSpc>
                <a:spcPct val="90000"/>
              </a:lnSpc>
              <a:spcBef>
                <a:spcPts val="1400"/>
              </a:spcBef>
              <a:spcAft>
                <a:spcPts val="0"/>
              </a:spcAft>
              <a:buSzPct val="100000"/>
              <a:buFont typeface="Noto Sans Symbols"/>
              <a:buChar char="❖"/>
            </a:pPr>
            <a:r>
              <a:rPr lang="en-US" sz="2400" dirty="0">
                <a:solidFill>
                  <a:srgbClr val="1F394D"/>
                </a:solidFill>
              </a:rPr>
              <a:t>Annual membership has risen from 52k members to 160k in 2021.</a:t>
            </a:r>
            <a:endParaRPr dirty="0"/>
          </a:p>
          <a:p>
            <a:pPr marL="342900" lvl="0" indent="-342900" algn="l" rtl="0">
              <a:lnSpc>
                <a:spcPct val="90000"/>
              </a:lnSpc>
              <a:spcBef>
                <a:spcPts val="1400"/>
              </a:spcBef>
              <a:spcAft>
                <a:spcPts val="0"/>
              </a:spcAft>
              <a:buSzPct val="100000"/>
              <a:buFont typeface="Noto Sans Symbols"/>
              <a:buChar char="❖"/>
            </a:pPr>
            <a:r>
              <a:rPr lang="en-US" sz="2400" dirty="0">
                <a:solidFill>
                  <a:srgbClr val="1F394D"/>
                </a:solidFill>
              </a:rPr>
              <a:t>Revenue has grown from $14.3 million in 2013 to $80 million as of Oct 2021.</a:t>
            </a:r>
            <a:endParaRPr dirty="0"/>
          </a:p>
          <a:p>
            <a:pPr marL="0" lvl="0" indent="0" algn="l" rtl="0">
              <a:lnSpc>
                <a:spcPct val="90000"/>
              </a:lnSpc>
              <a:spcBef>
                <a:spcPts val="1400"/>
              </a:spcBef>
              <a:spcAft>
                <a:spcPts val="0"/>
              </a:spcAft>
              <a:buSzPct val="100000"/>
              <a:buNone/>
            </a:pPr>
            <a:r>
              <a:rPr lang="en-US" dirty="0"/>
              <a:t> </a:t>
            </a:r>
            <a:endParaRPr dirty="0"/>
          </a:p>
        </p:txBody>
      </p:sp>
      <p:sp>
        <p:nvSpPr>
          <p:cNvPr id="239" name="Google Shape;239;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6"/>
          <p:cNvSpPr txBox="1">
            <a:spLocks noGrp="1"/>
          </p:cNvSpPr>
          <p:nvPr>
            <p:ph type="title"/>
          </p:nvPr>
        </p:nvSpPr>
        <p:spPr>
          <a:xfrm>
            <a:off x="838200" y="649956"/>
            <a:ext cx="10515600" cy="726137"/>
          </a:xfrm>
          <a:prstGeom prst="rect">
            <a:avLst/>
          </a:prstGeom>
          <a:noFill/>
          <a:ln>
            <a:noFill/>
          </a:ln>
        </p:spPr>
        <p:txBody>
          <a:bodyPr spcFirstLastPara="1" wrap="square" lIns="91425" tIns="45700" rIns="91425" bIns="45700" anchor="ctr" anchorCtr="0">
            <a:normAutofit/>
          </a:bodyPr>
          <a:lstStyle/>
          <a:p>
            <a:pPr marL="0" lvl="0" indent="0" algn="r" rtl="0">
              <a:lnSpc>
                <a:spcPct val="85000"/>
              </a:lnSpc>
              <a:spcBef>
                <a:spcPts val="0"/>
              </a:spcBef>
              <a:spcAft>
                <a:spcPts val="0"/>
              </a:spcAft>
              <a:buClr>
                <a:schemeClr val="accent4"/>
              </a:buClr>
              <a:buSzPts val="3200"/>
              <a:buFont typeface="Calibri"/>
              <a:buNone/>
            </a:pPr>
            <a:r>
              <a:rPr lang="en-US"/>
              <a:t>KEY PROBLEMS FACING THE COMPANY</a:t>
            </a:r>
            <a:endParaRPr/>
          </a:p>
        </p:txBody>
      </p:sp>
      <p:sp>
        <p:nvSpPr>
          <p:cNvPr id="245" name="Google Shape;245;p6"/>
          <p:cNvSpPr txBox="1">
            <a:spLocks noGrp="1"/>
          </p:cNvSpPr>
          <p:nvPr>
            <p:ph type="body" idx="1"/>
          </p:nvPr>
        </p:nvSpPr>
        <p:spPr>
          <a:xfrm>
            <a:off x="1277758" y="2063838"/>
            <a:ext cx="10025241" cy="4025536"/>
          </a:xfrm>
          <a:prstGeom prst="rect">
            <a:avLst/>
          </a:prstGeom>
          <a:noFill/>
          <a:ln>
            <a:noFill/>
          </a:ln>
        </p:spPr>
        <p:txBody>
          <a:bodyPr spcFirstLastPara="1" wrap="square" lIns="0" tIns="45700" rIns="0" bIns="45700" anchor="t" anchorCtr="0">
            <a:normAutofit/>
          </a:bodyPr>
          <a:lstStyle/>
          <a:p>
            <a:pPr marL="342900" lvl="0" indent="-342900" algn="l" rtl="0">
              <a:lnSpc>
                <a:spcPct val="90000"/>
              </a:lnSpc>
              <a:spcBef>
                <a:spcPts val="0"/>
              </a:spcBef>
              <a:spcAft>
                <a:spcPts val="0"/>
              </a:spcAft>
              <a:buSzPts val="2200"/>
              <a:buFont typeface="Noto Sans Symbols"/>
              <a:buChar char="❖"/>
            </a:pPr>
            <a:r>
              <a:rPr lang="en-US" sz="2200" dirty="0">
                <a:solidFill>
                  <a:srgbClr val="1F394D"/>
                </a:solidFill>
              </a:rPr>
              <a:t>Inventory and network rebalancing and Demand Planning to overcome empty docks.</a:t>
            </a:r>
            <a:endParaRPr dirty="0"/>
          </a:p>
          <a:p>
            <a:pPr marL="342900" lvl="0" indent="-342900" algn="l" rtl="0">
              <a:lnSpc>
                <a:spcPct val="90000"/>
              </a:lnSpc>
              <a:spcBef>
                <a:spcPts val="1400"/>
              </a:spcBef>
              <a:spcAft>
                <a:spcPts val="0"/>
              </a:spcAft>
              <a:buSzPts val="2200"/>
              <a:buFont typeface="Noto Sans Symbols"/>
              <a:buChar char="❖"/>
            </a:pPr>
            <a:r>
              <a:rPr lang="en-US" sz="2200" dirty="0">
                <a:solidFill>
                  <a:srgbClr val="1F394D"/>
                </a:solidFill>
              </a:rPr>
              <a:t>Forecasting for accurate demand is extremely challenging as it requires us to consider the effects of intangibles (like weather, traffic pattern, Rider preferences, commuting patterns etc.) on the number of Trips and its duration.</a:t>
            </a:r>
            <a:endParaRPr dirty="0"/>
          </a:p>
          <a:p>
            <a:pPr marL="342900" lvl="0" indent="-342900" algn="l" rtl="0">
              <a:lnSpc>
                <a:spcPct val="90000"/>
              </a:lnSpc>
              <a:spcBef>
                <a:spcPts val="1400"/>
              </a:spcBef>
              <a:spcAft>
                <a:spcPts val="0"/>
              </a:spcAft>
              <a:buSzPts val="2200"/>
              <a:buFont typeface="Noto Sans Symbols"/>
              <a:buChar char="❖"/>
            </a:pPr>
            <a:r>
              <a:rPr lang="en-US" sz="2200" dirty="0">
                <a:solidFill>
                  <a:srgbClr val="1F394D"/>
                </a:solidFill>
              </a:rPr>
              <a:t>Volatility due to on ground conditions (constructions, Road closures, Pandemic etc.)</a:t>
            </a:r>
            <a:endParaRPr dirty="0"/>
          </a:p>
          <a:p>
            <a:pPr marL="342900" lvl="0" indent="-342900" algn="l" rtl="0">
              <a:lnSpc>
                <a:spcPct val="90000"/>
              </a:lnSpc>
              <a:spcBef>
                <a:spcPts val="1400"/>
              </a:spcBef>
              <a:spcAft>
                <a:spcPts val="0"/>
              </a:spcAft>
              <a:buSzPts val="2200"/>
              <a:buFont typeface="Noto Sans Symbols"/>
              <a:buChar char="❖"/>
            </a:pPr>
            <a:r>
              <a:rPr lang="en-US" sz="2200" dirty="0">
                <a:solidFill>
                  <a:srgbClr val="1F394D"/>
                </a:solidFill>
              </a:rPr>
              <a:t>Induced Demand in transportation continues to be a challenge.</a:t>
            </a:r>
            <a:endParaRPr dirty="0"/>
          </a:p>
        </p:txBody>
      </p:sp>
      <p:sp>
        <p:nvSpPr>
          <p:cNvPr id="246" name="Google Shape;246;p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7"/>
          <p:cNvSpPr txBox="1">
            <a:spLocks noGrp="1"/>
          </p:cNvSpPr>
          <p:nvPr>
            <p:ph type="title"/>
          </p:nvPr>
        </p:nvSpPr>
        <p:spPr>
          <a:xfrm>
            <a:off x="838200" y="649956"/>
            <a:ext cx="10515600" cy="726137"/>
          </a:xfrm>
          <a:prstGeom prst="rect">
            <a:avLst/>
          </a:prstGeom>
          <a:noFill/>
          <a:ln>
            <a:noFill/>
          </a:ln>
        </p:spPr>
        <p:txBody>
          <a:bodyPr spcFirstLastPara="1" wrap="square" lIns="91425" tIns="45700" rIns="91425" bIns="45700" anchor="ctr" anchorCtr="0">
            <a:normAutofit/>
          </a:bodyPr>
          <a:lstStyle/>
          <a:p>
            <a:pPr marL="0" lvl="0" indent="0" algn="r" rtl="0">
              <a:lnSpc>
                <a:spcPct val="85000"/>
              </a:lnSpc>
              <a:spcBef>
                <a:spcPts val="0"/>
              </a:spcBef>
              <a:spcAft>
                <a:spcPts val="0"/>
              </a:spcAft>
              <a:buClr>
                <a:schemeClr val="accent4"/>
              </a:buClr>
              <a:buSzPts val="3200"/>
              <a:buFont typeface="Calibri"/>
              <a:buNone/>
            </a:pPr>
            <a:r>
              <a:rPr lang="en-US"/>
              <a:t>WHAT ARE WE DOING AND HOW DOES IT MATTER?</a:t>
            </a:r>
            <a:endParaRPr/>
          </a:p>
        </p:txBody>
      </p:sp>
      <p:sp>
        <p:nvSpPr>
          <p:cNvPr id="252" name="Google Shape;252;p7"/>
          <p:cNvSpPr txBox="1">
            <a:spLocks noGrp="1"/>
          </p:cNvSpPr>
          <p:nvPr>
            <p:ph type="body" idx="1"/>
          </p:nvPr>
        </p:nvSpPr>
        <p:spPr>
          <a:xfrm>
            <a:off x="1277759" y="2063838"/>
            <a:ext cx="9934724" cy="4025536"/>
          </a:xfrm>
          <a:prstGeom prst="rect">
            <a:avLst/>
          </a:prstGeom>
          <a:noFill/>
          <a:ln>
            <a:noFill/>
          </a:ln>
        </p:spPr>
        <p:txBody>
          <a:bodyPr spcFirstLastPara="1" wrap="square" lIns="0" tIns="45700" rIns="0" bIns="45700" anchor="t" anchorCtr="0">
            <a:normAutofit/>
          </a:bodyPr>
          <a:lstStyle/>
          <a:p>
            <a:pPr marL="342900" lvl="0" indent="-342900" algn="l" rtl="0">
              <a:lnSpc>
                <a:spcPct val="90000"/>
              </a:lnSpc>
              <a:spcBef>
                <a:spcPts val="0"/>
              </a:spcBef>
              <a:spcAft>
                <a:spcPts val="0"/>
              </a:spcAft>
              <a:buSzPts val="2000"/>
              <a:buFont typeface="Noto Sans Symbols"/>
              <a:buChar char="❖"/>
            </a:pPr>
            <a:r>
              <a:rPr lang="en-US" dirty="0">
                <a:solidFill>
                  <a:srgbClr val="1F394D"/>
                </a:solidFill>
              </a:rPr>
              <a:t>Our team will analyze Historic Trip Data for one specific station and run different forecasting models on it.</a:t>
            </a:r>
            <a:endParaRPr dirty="0"/>
          </a:p>
          <a:p>
            <a:pPr marL="342900" lvl="0" indent="-342900" algn="l" rtl="0">
              <a:lnSpc>
                <a:spcPct val="90000"/>
              </a:lnSpc>
              <a:spcBef>
                <a:spcPts val="1400"/>
              </a:spcBef>
              <a:spcAft>
                <a:spcPts val="0"/>
              </a:spcAft>
              <a:buSzPts val="2000"/>
              <a:buFont typeface="Noto Sans Symbols"/>
              <a:buChar char="❖"/>
            </a:pPr>
            <a:r>
              <a:rPr lang="en-US" dirty="0">
                <a:solidFill>
                  <a:srgbClr val="1F394D"/>
                </a:solidFill>
              </a:rPr>
              <a:t>We will then finalize a Forecasting model based on its accuracy and predict Trip counts for the next six months (2021)</a:t>
            </a:r>
            <a:endParaRPr dirty="0"/>
          </a:p>
          <a:p>
            <a:pPr marL="342900" lvl="0" indent="-342900" algn="l" rtl="0">
              <a:lnSpc>
                <a:spcPct val="90000"/>
              </a:lnSpc>
              <a:spcBef>
                <a:spcPts val="1400"/>
              </a:spcBef>
              <a:spcAft>
                <a:spcPts val="0"/>
              </a:spcAft>
              <a:buSzPts val="2000"/>
              <a:buFont typeface="Noto Sans Symbols"/>
              <a:buChar char="❖"/>
            </a:pPr>
            <a:r>
              <a:rPr lang="en-US" dirty="0">
                <a:solidFill>
                  <a:srgbClr val="1F394D"/>
                </a:solidFill>
              </a:rPr>
              <a:t>Accurate Forecasts will help Management to accurately plan and predict for future Demand at that station.</a:t>
            </a:r>
            <a:endParaRPr dirty="0"/>
          </a:p>
          <a:p>
            <a:pPr marL="342900" lvl="0" indent="-342900" algn="l" rtl="0">
              <a:lnSpc>
                <a:spcPct val="90000"/>
              </a:lnSpc>
              <a:spcBef>
                <a:spcPts val="1400"/>
              </a:spcBef>
              <a:spcAft>
                <a:spcPts val="0"/>
              </a:spcAft>
              <a:buSzPts val="2000"/>
              <a:buFont typeface="Noto Sans Symbols"/>
              <a:buChar char="❖"/>
            </a:pPr>
            <a:r>
              <a:rPr lang="en-US" dirty="0">
                <a:solidFill>
                  <a:srgbClr val="1F394D"/>
                </a:solidFill>
              </a:rPr>
              <a:t>It also helps Management make key decisions on factors like Inventory management, Inventory Rebalancing and Daily Operations.</a:t>
            </a:r>
            <a:endParaRPr dirty="0"/>
          </a:p>
          <a:p>
            <a:pPr marL="342900" lvl="0" indent="-342900" algn="l" rtl="0">
              <a:lnSpc>
                <a:spcPct val="90000"/>
              </a:lnSpc>
              <a:spcBef>
                <a:spcPts val="1400"/>
              </a:spcBef>
              <a:spcAft>
                <a:spcPts val="0"/>
              </a:spcAft>
              <a:buSzPts val="2000"/>
              <a:buFont typeface="Noto Sans Symbols"/>
              <a:buChar char="❖"/>
            </a:pPr>
            <a:r>
              <a:rPr lang="en-US" dirty="0">
                <a:solidFill>
                  <a:srgbClr val="1F394D"/>
                </a:solidFill>
              </a:rPr>
              <a:t>This helps the company mitigate Induced Demand and indirectly help with memberships and revenue increase.</a:t>
            </a:r>
            <a:endParaRPr dirty="0"/>
          </a:p>
          <a:p>
            <a:pPr marL="342900" lvl="0" indent="-215900" algn="l" rtl="0">
              <a:lnSpc>
                <a:spcPct val="90000"/>
              </a:lnSpc>
              <a:spcBef>
                <a:spcPts val="1400"/>
              </a:spcBef>
              <a:spcAft>
                <a:spcPts val="0"/>
              </a:spcAft>
              <a:buSzPts val="2000"/>
              <a:buFont typeface="Noto Sans Symbols"/>
              <a:buNone/>
            </a:pPr>
            <a:endParaRPr dirty="0"/>
          </a:p>
        </p:txBody>
      </p:sp>
      <p:sp>
        <p:nvSpPr>
          <p:cNvPr id="253" name="Google Shape;253;p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8"/>
          <p:cNvSpPr txBox="1">
            <a:spLocks noGrp="1"/>
          </p:cNvSpPr>
          <p:nvPr>
            <p:ph type="title"/>
          </p:nvPr>
        </p:nvSpPr>
        <p:spPr>
          <a:xfrm>
            <a:off x="838200" y="649956"/>
            <a:ext cx="10515600" cy="726137"/>
          </a:xfrm>
          <a:prstGeom prst="rect">
            <a:avLst/>
          </a:prstGeom>
          <a:noFill/>
          <a:ln>
            <a:noFill/>
          </a:ln>
        </p:spPr>
        <p:txBody>
          <a:bodyPr spcFirstLastPara="1" wrap="square" lIns="91425" tIns="45700" rIns="91425" bIns="45700" anchor="ctr" anchorCtr="0">
            <a:normAutofit/>
          </a:bodyPr>
          <a:lstStyle/>
          <a:p>
            <a:pPr marL="0" lvl="0" indent="0" algn="r" rtl="0">
              <a:lnSpc>
                <a:spcPct val="85000"/>
              </a:lnSpc>
              <a:spcBef>
                <a:spcPts val="0"/>
              </a:spcBef>
              <a:spcAft>
                <a:spcPts val="0"/>
              </a:spcAft>
              <a:buClr>
                <a:schemeClr val="accent4"/>
              </a:buClr>
              <a:buSzPts val="3200"/>
              <a:buFont typeface="Calibri"/>
              <a:buNone/>
            </a:pPr>
            <a:r>
              <a:rPr lang="en-US"/>
              <a:t>WHAT DATA WE USED</a:t>
            </a:r>
            <a:endParaRPr/>
          </a:p>
        </p:txBody>
      </p:sp>
      <p:sp>
        <p:nvSpPr>
          <p:cNvPr id="259" name="Google Shape;259;p8"/>
          <p:cNvSpPr txBox="1">
            <a:spLocks noGrp="1"/>
          </p:cNvSpPr>
          <p:nvPr>
            <p:ph type="body" idx="1"/>
          </p:nvPr>
        </p:nvSpPr>
        <p:spPr>
          <a:xfrm>
            <a:off x="1277759" y="2063838"/>
            <a:ext cx="4626764" cy="422365"/>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0"/>
              </a:spcBef>
              <a:spcAft>
                <a:spcPts val="0"/>
              </a:spcAft>
              <a:buSzPts val="2000"/>
              <a:buNone/>
            </a:pPr>
            <a:r>
              <a:rPr lang="en-US"/>
              <a:t>Data Source</a:t>
            </a:r>
            <a:endParaRPr/>
          </a:p>
        </p:txBody>
      </p:sp>
      <p:sp>
        <p:nvSpPr>
          <p:cNvPr id="260" name="Google Shape;260;p8"/>
          <p:cNvSpPr txBox="1">
            <a:spLocks noGrp="1"/>
          </p:cNvSpPr>
          <p:nvPr>
            <p:ph type="body" idx="2"/>
          </p:nvPr>
        </p:nvSpPr>
        <p:spPr>
          <a:xfrm>
            <a:off x="1277551" y="2486203"/>
            <a:ext cx="4626293" cy="3325723"/>
          </a:xfrm>
          <a:prstGeom prst="rect">
            <a:avLst/>
          </a:prstGeom>
          <a:noFill/>
          <a:ln>
            <a:noFill/>
          </a:ln>
        </p:spPr>
        <p:txBody>
          <a:bodyPr spcFirstLastPara="1" wrap="square" lIns="0" tIns="45700" rIns="0" bIns="45700" anchor="t" anchorCtr="0">
            <a:normAutofit/>
          </a:bodyPr>
          <a:lstStyle/>
          <a:p>
            <a:pPr marL="285750" lvl="0" indent="-285750" algn="l" rtl="0">
              <a:lnSpc>
                <a:spcPct val="100000"/>
              </a:lnSpc>
              <a:spcBef>
                <a:spcPts val="0"/>
              </a:spcBef>
              <a:spcAft>
                <a:spcPts val="0"/>
              </a:spcAft>
              <a:buSzPts val="1600"/>
              <a:buFont typeface="Noto Sans Symbols"/>
              <a:buChar char="▪"/>
            </a:pPr>
            <a:r>
              <a:rPr lang="en-US" sz="1600" dirty="0">
                <a:solidFill>
                  <a:srgbClr val="1F394D"/>
                </a:solidFill>
              </a:rPr>
              <a:t>Citi Bike Trip data is published on their website every month</a:t>
            </a:r>
            <a:endParaRPr dirty="0"/>
          </a:p>
          <a:p>
            <a:pPr marL="285750" lvl="0" indent="-285750" algn="l" rtl="0">
              <a:lnSpc>
                <a:spcPct val="100000"/>
              </a:lnSpc>
              <a:spcBef>
                <a:spcPts val="1200"/>
              </a:spcBef>
              <a:spcAft>
                <a:spcPts val="0"/>
              </a:spcAft>
              <a:buSzPts val="1600"/>
              <a:buFont typeface="Noto Sans Symbols"/>
              <a:buChar char="▪"/>
            </a:pPr>
            <a:r>
              <a:rPr lang="en-US" sz="1600" dirty="0">
                <a:solidFill>
                  <a:srgbClr val="1F394D"/>
                </a:solidFill>
              </a:rPr>
              <a:t>Dataset is open for public use and is free to download.</a:t>
            </a:r>
            <a:endParaRPr dirty="0"/>
          </a:p>
          <a:p>
            <a:pPr marL="285750" lvl="0" indent="-285750" algn="l" rtl="0">
              <a:lnSpc>
                <a:spcPct val="100000"/>
              </a:lnSpc>
              <a:spcBef>
                <a:spcPts val="1200"/>
              </a:spcBef>
              <a:spcAft>
                <a:spcPts val="0"/>
              </a:spcAft>
              <a:buSzPts val="1600"/>
              <a:buFont typeface="Noto Sans Symbols"/>
              <a:buChar char="▪"/>
            </a:pPr>
            <a:r>
              <a:rPr lang="en-US" sz="1600" dirty="0">
                <a:solidFill>
                  <a:srgbClr val="1F394D"/>
                </a:solidFill>
              </a:rPr>
              <a:t>Files are segregated between NYC and NJ stations and broken down monthly.</a:t>
            </a:r>
            <a:endParaRPr dirty="0"/>
          </a:p>
          <a:p>
            <a:pPr marL="285750" lvl="0" indent="-285750" algn="l" rtl="0">
              <a:lnSpc>
                <a:spcPct val="100000"/>
              </a:lnSpc>
              <a:spcBef>
                <a:spcPts val="1200"/>
              </a:spcBef>
              <a:spcAft>
                <a:spcPts val="0"/>
              </a:spcAft>
              <a:buSzPts val="1600"/>
              <a:buFont typeface="Noto Sans Symbols"/>
              <a:buChar char="▪"/>
            </a:pPr>
            <a:r>
              <a:rPr lang="en-US" sz="1600" dirty="0">
                <a:solidFill>
                  <a:srgbClr val="1F394D"/>
                </a:solidFill>
              </a:rPr>
              <a:t>The Dataset grain is on a (single) Trip level. </a:t>
            </a:r>
            <a:endParaRPr dirty="0"/>
          </a:p>
          <a:p>
            <a:pPr marL="285750" lvl="0" indent="-285750" algn="l" rtl="0">
              <a:lnSpc>
                <a:spcPct val="100000"/>
              </a:lnSpc>
              <a:spcBef>
                <a:spcPts val="1200"/>
              </a:spcBef>
              <a:spcAft>
                <a:spcPts val="0"/>
              </a:spcAft>
              <a:buSzPts val="1600"/>
              <a:buFont typeface="Noto Sans Symbols"/>
              <a:buChar char="▪"/>
            </a:pPr>
            <a:r>
              <a:rPr lang="en-US" sz="1600" dirty="0">
                <a:solidFill>
                  <a:srgbClr val="1F394D"/>
                </a:solidFill>
              </a:rPr>
              <a:t>You can find further details here </a:t>
            </a:r>
            <a:r>
              <a:rPr lang="en-US" sz="1600" u="sng" dirty="0">
                <a:solidFill>
                  <a:srgbClr val="0070C0"/>
                </a:solidFill>
                <a:hlinkClick r:id="rId3">
                  <a:extLst>
                    <a:ext uri="{A12FA001-AC4F-418D-AE19-62706E023703}">
                      <ahyp:hlinkClr xmlns:ahyp="http://schemas.microsoft.com/office/drawing/2018/hyperlinkcolor" val="tx"/>
                    </a:ext>
                  </a:extLst>
                </a:hlinkClick>
              </a:rPr>
              <a:t>https://ride.citibikenyc.com/system-data</a:t>
            </a:r>
            <a:endParaRPr sz="1600" dirty="0">
              <a:solidFill>
                <a:srgbClr val="0070C0"/>
              </a:solidFill>
            </a:endParaRPr>
          </a:p>
        </p:txBody>
      </p:sp>
      <p:sp>
        <p:nvSpPr>
          <p:cNvPr id="261" name="Google Shape;261;p8"/>
          <p:cNvSpPr txBox="1">
            <a:spLocks noGrp="1"/>
          </p:cNvSpPr>
          <p:nvPr>
            <p:ph type="body" idx="3"/>
          </p:nvPr>
        </p:nvSpPr>
        <p:spPr>
          <a:xfrm>
            <a:off x="6351708" y="2063837"/>
            <a:ext cx="4626763" cy="422365"/>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0"/>
              </a:spcBef>
              <a:spcAft>
                <a:spcPts val="0"/>
              </a:spcAft>
              <a:buSzPts val="2000"/>
              <a:buNone/>
            </a:pPr>
            <a:r>
              <a:rPr lang="en-US"/>
              <a:t>Data Wrangling and Preparation​</a:t>
            </a:r>
            <a:endParaRPr/>
          </a:p>
        </p:txBody>
      </p:sp>
      <p:sp>
        <p:nvSpPr>
          <p:cNvPr id="262" name="Google Shape;262;p8"/>
          <p:cNvSpPr txBox="1">
            <a:spLocks noGrp="1"/>
          </p:cNvSpPr>
          <p:nvPr>
            <p:ph type="body" idx="4"/>
          </p:nvPr>
        </p:nvSpPr>
        <p:spPr>
          <a:xfrm>
            <a:off x="6352188" y="2486202"/>
            <a:ext cx="4626293" cy="3325723"/>
          </a:xfrm>
          <a:prstGeom prst="rect">
            <a:avLst/>
          </a:prstGeom>
          <a:noFill/>
          <a:ln>
            <a:noFill/>
          </a:ln>
        </p:spPr>
        <p:txBody>
          <a:bodyPr spcFirstLastPara="1" wrap="square" lIns="0" tIns="45700" rIns="0" bIns="45700" anchor="t" anchorCtr="0">
            <a:normAutofit/>
          </a:bodyPr>
          <a:lstStyle/>
          <a:p>
            <a:pPr marL="285750" lvl="0" indent="-285750" algn="l" rtl="0">
              <a:lnSpc>
                <a:spcPct val="100000"/>
              </a:lnSpc>
              <a:spcBef>
                <a:spcPts val="0"/>
              </a:spcBef>
              <a:spcAft>
                <a:spcPts val="0"/>
              </a:spcAft>
              <a:buSzPts val="1600"/>
              <a:buFont typeface="Noto Sans Symbols"/>
              <a:buChar char="▪"/>
            </a:pPr>
            <a:r>
              <a:rPr lang="en-US" sz="1600">
                <a:solidFill>
                  <a:srgbClr val="1F394D"/>
                </a:solidFill>
              </a:rPr>
              <a:t>In order to get past the limitations of the tools we are using we decided to focus on Trip data from one station.</a:t>
            </a:r>
            <a:endParaRPr/>
          </a:p>
          <a:p>
            <a:pPr marL="285750" lvl="0" indent="-285750" algn="l" rtl="0">
              <a:lnSpc>
                <a:spcPct val="100000"/>
              </a:lnSpc>
              <a:spcBef>
                <a:spcPts val="1200"/>
              </a:spcBef>
              <a:spcAft>
                <a:spcPts val="0"/>
              </a:spcAft>
              <a:buSzPts val="1600"/>
              <a:buFont typeface="Noto Sans Symbols"/>
              <a:buChar char="▪"/>
            </a:pPr>
            <a:r>
              <a:rPr lang="en-US" sz="1600">
                <a:solidFill>
                  <a:srgbClr val="1F394D"/>
                </a:solidFill>
              </a:rPr>
              <a:t>Station of choice [Central Park S. &amp; 6</a:t>
            </a:r>
            <a:r>
              <a:rPr lang="en-US" sz="1600" baseline="30000">
                <a:solidFill>
                  <a:srgbClr val="1F394D"/>
                </a:solidFill>
              </a:rPr>
              <a:t>th</a:t>
            </a:r>
            <a:r>
              <a:rPr lang="en-US" sz="1600">
                <a:solidFill>
                  <a:srgbClr val="1F394D"/>
                </a:solidFill>
              </a:rPr>
              <a:t> Ave]</a:t>
            </a:r>
            <a:endParaRPr/>
          </a:p>
          <a:p>
            <a:pPr marL="285750" lvl="0" indent="-285750" algn="l" rtl="0">
              <a:lnSpc>
                <a:spcPct val="100000"/>
              </a:lnSpc>
              <a:spcBef>
                <a:spcPts val="1200"/>
              </a:spcBef>
              <a:spcAft>
                <a:spcPts val="0"/>
              </a:spcAft>
              <a:buSzPts val="1600"/>
              <a:buFont typeface="Noto Sans Symbols"/>
              <a:buChar char="▪"/>
            </a:pPr>
            <a:r>
              <a:rPr lang="en-US" sz="1600">
                <a:solidFill>
                  <a:srgbClr val="1F394D"/>
                </a:solidFill>
              </a:rPr>
              <a:t>Download Monthly Trip Data and filter for Station ID 2006</a:t>
            </a:r>
            <a:r>
              <a:rPr lang="en-US">
                <a:solidFill>
                  <a:srgbClr val="1F394D"/>
                </a:solidFill>
              </a:rPr>
              <a:t>​.</a:t>
            </a:r>
            <a:endParaRPr/>
          </a:p>
          <a:p>
            <a:pPr marL="285750" lvl="0" indent="-285750" algn="l" rtl="0">
              <a:lnSpc>
                <a:spcPct val="100000"/>
              </a:lnSpc>
              <a:spcBef>
                <a:spcPts val="1200"/>
              </a:spcBef>
              <a:spcAft>
                <a:spcPts val="0"/>
              </a:spcAft>
              <a:buSzPts val="1600"/>
              <a:buFont typeface="Noto Sans Symbols"/>
              <a:buChar char="▪"/>
            </a:pPr>
            <a:r>
              <a:rPr lang="en-US" sz="1600">
                <a:solidFill>
                  <a:srgbClr val="1F394D"/>
                </a:solidFill>
              </a:rPr>
              <a:t>Aggregate Trips originating from station ID = 2006 to Monthly counts</a:t>
            </a:r>
            <a:endParaRPr/>
          </a:p>
          <a:p>
            <a:pPr marL="285750" lvl="0" indent="-285750" algn="l" rtl="0">
              <a:lnSpc>
                <a:spcPct val="100000"/>
              </a:lnSpc>
              <a:spcBef>
                <a:spcPts val="1200"/>
              </a:spcBef>
              <a:spcAft>
                <a:spcPts val="0"/>
              </a:spcAft>
              <a:buSzPts val="1600"/>
              <a:buFont typeface="Noto Sans Symbols"/>
              <a:buChar char="▪"/>
            </a:pPr>
            <a:r>
              <a:rPr lang="en-US" sz="1600">
                <a:solidFill>
                  <a:srgbClr val="1F394D"/>
                </a:solidFill>
              </a:rPr>
              <a:t>Repeat this for all the months up to May 2021.</a:t>
            </a:r>
            <a:endParaRPr/>
          </a:p>
          <a:p>
            <a:pPr marL="285750" lvl="0" indent="-285750" algn="l" rtl="0">
              <a:lnSpc>
                <a:spcPct val="100000"/>
              </a:lnSpc>
              <a:spcBef>
                <a:spcPts val="1200"/>
              </a:spcBef>
              <a:spcAft>
                <a:spcPts val="0"/>
              </a:spcAft>
              <a:buSzPts val="1600"/>
              <a:buFont typeface="Noto Sans Symbols"/>
              <a:buChar char="▪"/>
            </a:pPr>
            <a:r>
              <a:rPr lang="en-US" sz="1600">
                <a:solidFill>
                  <a:srgbClr val="1F394D"/>
                </a:solidFill>
              </a:rPr>
              <a:t>Create .CSV file for consumption into R.</a:t>
            </a:r>
            <a:endParaRPr/>
          </a:p>
          <a:p>
            <a:pPr marL="285750" lvl="0" indent="-196850" algn="l" rtl="0">
              <a:lnSpc>
                <a:spcPct val="100000"/>
              </a:lnSpc>
              <a:spcBef>
                <a:spcPts val="1200"/>
              </a:spcBef>
              <a:spcAft>
                <a:spcPts val="0"/>
              </a:spcAft>
              <a:buSzPts val="1400"/>
              <a:buFont typeface="Noto Sans Symbols"/>
              <a:buNone/>
            </a:pPr>
            <a:endParaRPr/>
          </a:p>
        </p:txBody>
      </p:sp>
      <p:sp>
        <p:nvSpPr>
          <p:cNvPr id="263" name="Google Shape;263;p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9"/>
          <p:cNvSpPr txBox="1">
            <a:spLocks noGrp="1"/>
          </p:cNvSpPr>
          <p:nvPr>
            <p:ph type="title"/>
          </p:nvPr>
        </p:nvSpPr>
        <p:spPr>
          <a:xfrm>
            <a:off x="838200" y="649956"/>
            <a:ext cx="10515600" cy="726137"/>
          </a:xfrm>
          <a:prstGeom prst="rect">
            <a:avLst/>
          </a:prstGeom>
          <a:noFill/>
          <a:ln>
            <a:noFill/>
          </a:ln>
        </p:spPr>
        <p:txBody>
          <a:bodyPr spcFirstLastPara="1" wrap="square" lIns="91425" tIns="45700" rIns="91425" bIns="45700" anchor="ctr" anchorCtr="0">
            <a:normAutofit/>
          </a:bodyPr>
          <a:lstStyle/>
          <a:p>
            <a:pPr marL="0" lvl="0" indent="0" algn="r" rtl="0">
              <a:lnSpc>
                <a:spcPct val="85000"/>
              </a:lnSpc>
              <a:spcBef>
                <a:spcPts val="0"/>
              </a:spcBef>
              <a:spcAft>
                <a:spcPts val="0"/>
              </a:spcAft>
              <a:buClr>
                <a:schemeClr val="accent4"/>
              </a:buClr>
              <a:buSzPts val="3200"/>
              <a:buFont typeface="Calibri"/>
              <a:buNone/>
            </a:pPr>
            <a:r>
              <a:rPr lang="en-US"/>
              <a:t>TRIP COUNT FROM START OF TIME</a:t>
            </a:r>
            <a:endParaRPr/>
          </a:p>
        </p:txBody>
      </p:sp>
      <p:sp>
        <p:nvSpPr>
          <p:cNvPr id="269" name="Google Shape;269;p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270" name="Google Shape;270;p9"/>
          <p:cNvPicPr preferRelativeResize="0"/>
          <p:nvPr/>
        </p:nvPicPr>
        <p:blipFill rotWithShape="1">
          <a:blip r:embed="rId3">
            <a:alphaModFix/>
          </a:blip>
          <a:srcRect/>
          <a:stretch/>
        </p:blipFill>
        <p:spPr>
          <a:xfrm>
            <a:off x="1027041" y="2034209"/>
            <a:ext cx="6102313" cy="4240696"/>
          </a:xfrm>
          <a:prstGeom prst="rect">
            <a:avLst/>
          </a:prstGeom>
          <a:noFill/>
          <a:ln>
            <a:noFill/>
          </a:ln>
        </p:spPr>
      </p:pic>
      <p:sp>
        <p:nvSpPr>
          <p:cNvPr id="271" name="Google Shape;271;p9"/>
          <p:cNvSpPr txBox="1"/>
          <p:nvPr/>
        </p:nvSpPr>
        <p:spPr>
          <a:xfrm>
            <a:off x="7445492" y="2313924"/>
            <a:ext cx="3719467" cy="3325723"/>
          </a:xfrm>
          <a:prstGeom prst="rect">
            <a:avLst/>
          </a:prstGeom>
          <a:noFill/>
          <a:ln>
            <a:noFill/>
          </a:ln>
        </p:spPr>
        <p:txBody>
          <a:bodyPr spcFirstLastPara="1" wrap="square" lIns="0" tIns="45700" rIns="0" bIns="45700" anchor="t" anchorCtr="0">
            <a:normAutofit/>
          </a:bodyPr>
          <a:lstStyle/>
          <a:p>
            <a:pPr marL="285750" marR="0" lvl="0" indent="-285750" algn="l" rtl="0">
              <a:lnSpc>
                <a:spcPct val="100000"/>
              </a:lnSpc>
              <a:spcBef>
                <a:spcPts val="0"/>
              </a:spcBef>
              <a:spcAft>
                <a:spcPts val="0"/>
              </a:spcAft>
              <a:buClr>
                <a:schemeClr val="accent1"/>
              </a:buClr>
              <a:buSzPts val="1600"/>
              <a:buFont typeface="Noto Sans Symbols"/>
              <a:buChar char="▪"/>
            </a:pPr>
            <a:endParaRPr dirty="0"/>
          </a:p>
          <a:p>
            <a:pPr marL="285750" marR="0" lvl="0" indent="-285750" algn="l" rtl="0">
              <a:lnSpc>
                <a:spcPct val="100000"/>
              </a:lnSpc>
              <a:spcBef>
                <a:spcPts val="1200"/>
              </a:spcBef>
              <a:spcAft>
                <a:spcPts val="0"/>
              </a:spcAft>
              <a:buClr>
                <a:schemeClr val="accent1"/>
              </a:buClr>
              <a:buSzPts val="1600"/>
              <a:buFont typeface="Noto Sans Symbols"/>
              <a:buChar char="▪"/>
            </a:pPr>
            <a:r>
              <a:rPr lang="en-US" sz="1600" b="0" i="0" u="none" strike="noStrike" cap="none" dirty="0">
                <a:solidFill>
                  <a:srgbClr val="1F394D"/>
                </a:solidFill>
                <a:latin typeface="Calibri"/>
                <a:ea typeface="Calibri"/>
                <a:cs typeface="Calibri"/>
                <a:sym typeface="Calibri"/>
              </a:rPr>
              <a:t>Alongside graph represents Trip Counts from station ID = ‘2006’ which maps to location ‘Central Park S. &amp; 6</a:t>
            </a:r>
            <a:r>
              <a:rPr lang="en-US" sz="1600" b="0" i="0" u="none" strike="noStrike" cap="none" baseline="30000" dirty="0">
                <a:solidFill>
                  <a:srgbClr val="1F394D"/>
                </a:solidFill>
                <a:latin typeface="Calibri"/>
                <a:ea typeface="Calibri"/>
                <a:cs typeface="Calibri"/>
                <a:sym typeface="Calibri"/>
              </a:rPr>
              <a:t>th</a:t>
            </a:r>
            <a:r>
              <a:rPr lang="en-US" sz="1600" b="0" i="0" u="none" strike="noStrike" cap="none" dirty="0">
                <a:solidFill>
                  <a:srgbClr val="1F394D"/>
                </a:solidFill>
                <a:latin typeface="Calibri"/>
                <a:ea typeface="Calibri"/>
                <a:cs typeface="Calibri"/>
                <a:sym typeface="Calibri"/>
              </a:rPr>
              <a:t> Ave.’</a:t>
            </a:r>
            <a:endParaRPr dirty="0"/>
          </a:p>
          <a:p>
            <a:pPr marL="285750" marR="0" lvl="0" indent="-285750" algn="l" rtl="0">
              <a:lnSpc>
                <a:spcPct val="100000"/>
              </a:lnSpc>
              <a:spcBef>
                <a:spcPts val="1200"/>
              </a:spcBef>
              <a:spcAft>
                <a:spcPts val="0"/>
              </a:spcAft>
              <a:buClr>
                <a:schemeClr val="accent1"/>
              </a:buClr>
              <a:buSzPts val="1600"/>
              <a:buFont typeface="Noto Sans Symbols"/>
              <a:buChar char="▪"/>
            </a:pPr>
            <a:r>
              <a:rPr lang="en-US" sz="1600" b="0" i="0" u="none" strike="noStrike" cap="none" dirty="0">
                <a:solidFill>
                  <a:srgbClr val="1F394D"/>
                </a:solidFill>
                <a:latin typeface="Calibri"/>
                <a:ea typeface="Calibri"/>
                <a:cs typeface="Calibri"/>
                <a:sym typeface="Calibri"/>
              </a:rPr>
              <a:t>Monthly Trip Count data captured from 1</a:t>
            </a:r>
            <a:r>
              <a:rPr lang="en-US" sz="1600" b="0" i="0" u="none" strike="noStrike" cap="none" baseline="30000" dirty="0">
                <a:solidFill>
                  <a:srgbClr val="1F394D"/>
                </a:solidFill>
                <a:latin typeface="Calibri"/>
                <a:ea typeface="Calibri"/>
                <a:cs typeface="Calibri"/>
                <a:sym typeface="Calibri"/>
              </a:rPr>
              <a:t>st</a:t>
            </a:r>
            <a:r>
              <a:rPr lang="en-US" sz="1600" b="0" i="0" u="none" strike="noStrike" cap="none" dirty="0">
                <a:solidFill>
                  <a:srgbClr val="1F394D"/>
                </a:solidFill>
                <a:latin typeface="Calibri"/>
                <a:ea typeface="Calibri"/>
                <a:cs typeface="Calibri"/>
                <a:sym typeface="Calibri"/>
              </a:rPr>
              <a:t> full month of operation [Jun-2013] </a:t>
            </a:r>
            <a:endParaRPr dirty="0"/>
          </a:p>
          <a:p>
            <a:pPr marL="285750" marR="0" lvl="0" indent="-285750" algn="l" rtl="0">
              <a:lnSpc>
                <a:spcPct val="100000"/>
              </a:lnSpc>
              <a:spcBef>
                <a:spcPts val="1200"/>
              </a:spcBef>
              <a:spcAft>
                <a:spcPts val="0"/>
              </a:spcAft>
              <a:buClr>
                <a:schemeClr val="accent1"/>
              </a:buClr>
              <a:buSzPts val="1600"/>
              <a:buFont typeface="Noto Sans Symbols"/>
              <a:buChar char="▪"/>
            </a:pPr>
            <a:r>
              <a:rPr lang="en-US" sz="1600" b="0" i="0" u="none" strike="noStrike" cap="none" dirty="0">
                <a:solidFill>
                  <a:srgbClr val="1F394D"/>
                </a:solidFill>
                <a:latin typeface="Calibri"/>
                <a:ea typeface="Calibri"/>
                <a:cs typeface="Calibri"/>
                <a:sym typeface="Calibri"/>
              </a:rPr>
              <a:t>As can be seen Trip Counts stabilize from start of 2016.</a:t>
            </a:r>
            <a:endParaRPr dirty="0"/>
          </a:p>
          <a:p>
            <a:pPr marL="285750" marR="0" lvl="0" indent="-196850" algn="l" rtl="0">
              <a:lnSpc>
                <a:spcPct val="100000"/>
              </a:lnSpc>
              <a:spcBef>
                <a:spcPts val="1200"/>
              </a:spcBef>
              <a:spcAft>
                <a:spcPts val="0"/>
              </a:spcAft>
              <a:buClr>
                <a:schemeClr val="accent1"/>
              </a:buClr>
              <a:buSzPts val="1400"/>
              <a:buFont typeface="Noto Sans Symbols"/>
              <a:buNone/>
            </a:pPr>
            <a:endParaRPr sz="1400" b="0" i="0" u="none" strike="noStrike" cap="none" dirty="0">
              <a:solidFill>
                <a:srgbClr val="3F3F3F"/>
              </a:solidFill>
              <a:latin typeface="Calibri"/>
              <a:ea typeface="Calibri"/>
              <a:cs typeface="Calibri"/>
              <a:sym typeface="Calibri"/>
            </a:endParaRPr>
          </a:p>
        </p:txBody>
      </p:sp>
      <p:sp>
        <p:nvSpPr>
          <p:cNvPr id="272" name="Google Shape;272;p9"/>
          <p:cNvSpPr/>
          <p:nvPr/>
        </p:nvSpPr>
        <p:spPr>
          <a:xfrm>
            <a:off x="3677478" y="2259496"/>
            <a:ext cx="3273287" cy="2955234"/>
          </a:xfrm>
          <a:prstGeom prst="rect">
            <a:avLst/>
          </a:prstGeom>
          <a:noFill/>
          <a:ln w="28575" cap="flat" cmpd="sng">
            <a:solidFill>
              <a:srgbClr val="C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2"/>
                                        </p:tgtEl>
                                        <p:attrNameLst>
                                          <p:attrName>style.visibility</p:attrName>
                                        </p:attrNameLst>
                                      </p:cBhvr>
                                      <p:to>
                                        <p:strVal val="visible"/>
                                      </p:to>
                                    </p:set>
                                    <p:animEffect transition="in" filter="fade">
                                      <p:cBhvr>
                                        <p:cTn id="7" dur="10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TotalTime>
  <Words>1467</Words>
  <Application>Microsoft Office PowerPoint</Application>
  <PresentationFormat>Widescreen</PresentationFormat>
  <Paragraphs>455</Paragraphs>
  <Slides>45</Slides>
  <Notes>44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45</vt:i4>
      </vt:variant>
    </vt:vector>
  </HeadingPairs>
  <TitlesOfParts>
    <vt:vector size="52" baseType="lpstr">
      <vt:lpstr>Arial</vt:lpstr>
      <vt:lpstr>Calibri</vt:lpstr>
      <vt:lpstr>Calibri Light</vt:lpstr>
      <vt:lpstr>Noto Sans Symbols</vt:lpstr>
      <vt:lpstr>Quattrocento Sans</vt:lpstr>
      <vt:lpstr>Retrospect</vt:lpstr>
      <vt:lpstr>Retrospect</vt:lpstr>
      <vt:lpstr>INVENTORY REBALANCING  AND  DEMAND  PLANNING</vt:lpstr>
      <vt:lpstr>OUR TEAM</vt:lpstr>
      <vt:lpstr>AGENDA</vt:lpstr>
      <vt:lpstr>INTRODUCTION</vt:lpstr>
      <vt:lpstr>FACTS AND FIGURES</vt:lpstr>
      <vt:lpstr>KEY PROBLEMS FACING THE COMPANY</vt:lpstr>
      <vt:lpstr>WHAT ARE WE DOING AND HOW DOES IT MATTER?</vt:lpstr>
      <vt:lpstr>WHAT DATA WE USED</vt:lpstr>
      <vt:lpstr>TRIP COUNT FROM START OF TIME</vt:lpstr>
      <vt:lpstr>TRIP COUNT [2016] ONWARDS</vt:lpstr>
      <vt:lpstr>TIME SERIES</vt:lpstr>
      <vt:lpstr>DECOMPOSITION OF TIME SERIES</vt:lpstr>
      <vt:lpstr>MODELS </vt:lpstr>
      <vt:lpstr>MEAN FORECASTING</vt:lpstr>
      <vt:lpstr>MEAN FORECASTING</vt:lpstr>
      <vt:lpstr>NAIVE FORECASTING</vt:lpstr>
      <vt:lpstr>NAIVE FORECASTING</vt:lpstr>
      <vt:lpstr>SEASONAL NAIVE FORECASTING</vt:lpstr>
      <vt:lpstr>SEASONAL NAIVE FORECASTING</vt:lpstr>
      <vt:lpstr>RANDOM WALK FORECASTING</vt:lpstr>
      <vt:lpstr>RANDOM WALK FORECASTING</vt:lpstr>
      <vt:lpstr>HISTORICAL SIMPLE MOVING AVERAGES</vt:lpstr>
      <vt:lpstr>SIMPLE MOVING AVERAGES (ORDER 3) </vt:lpstr>
      <vt:lpstr>SIMPLE MOVING AVERAGES (ORDER 3) </vt:lpstr>
      <vt:lpstr>SIMPLE MOVING AVERAGES (ORDER 6)</vt:lpstr>
      <vt:lpstr>SIMPLE MOVING AVERAGES (ORDER 6)</vt:lpstr>
      <vt:lpstr>SIMPLE MOVING AVERAGES (ORDER 12)</vt:lpstr>
      <vt:lpstr>SIMPLE MOVING AVERAGES(ORDER 12)</vt:lpstr>
      <vt:lpstr>EXPONENTIAL SMOOTHING FORECASTING</vt:lpstr>
      <vt:lpstr>EXPONENTIAL SMOOTHING FORECASTING </vt:lpstr>
      <vt:lpstr>HOLT WINTERS FORECASTING</vt:lpstr>
      <vt:lpstr>HOLT WINTERS FORECASTING</vt:lpstr>
      <vt:lpstr>ARIMA</vt:lpstr>
      <vt:lpstr>ARIMA</vt:lpstr>
      <vt:lpstr>ACCURACIES OF FORECASTING USING MEAN PERCENTAGE ERROR</vt:lpstr>
      <vt:lpstr>DRILLING DOWN TO THE BEST MODEL</vt:lpstr>
      <vt:lpstr>CONCLUSION</vt:lpstr>
      <vt:lpstr>THANK YOU</vt:lpstr>
      <vt:lpstr>PowerPoint Presentation</vt:lpstr>
      <vt:lpstr> NEW STATION DISTRIBUTION (MONTH OVER MONTH)</vt:lpstr>
      <vt:lpstr>ACTIVE BIKE DISTRIBUTION (MONTH OVER MONTH)</vt:lpstr>
      <vt:lpstr>Growth and Expansion Since onset</vt:lpstr>
      <vt:lpstr>ANNUAL MEMBERSHIP AND REVENUE</vt:lpstr>
      <vt:lpstr>CITI BIKE STATION MAP  1500+ STATIONS IN NYC  80+ STATIONS IN NJ</vt:lpstr>
      <vt:lpstr>STATION USED FOR OUR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AVERAGE  TRIP  COUNTS  TO  AID  INVENTORY REBALANCING  AND  DEMAND  PLANNING  NEEDS</dc:title>
  <dc:creator>Niket Dalal</dc:creator>
  <cp:lastModifiedBy>Garima Chouhan</cp:lastModifiedBy>
  <cp:revision>10</cp:revision>
  <dcterms:created xsi:type="dcterms:W3CDTF">2021-12-04T21:20:29Z</dcterms:created>
  <dcterms:modified xsi:type="dcterms:W3CDTF">2021-12-07T22:34:44Z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